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51" r:id="rId2"/>
    <p:sldMasterId id="2147483855" r:id="rId3"/>
    <p:sldMasterId id="2147483890" r:id="rId4"/>
    <p:sldMasterId id="2147483937" r:id="rId5"/>
    <p:sldMasterId id="2147483972" r:id="rId6"/>
    <p:sldMasterId id="2147484007" r:id="rId7"/>
    <p:sldMasterId id="2147484042" r:id="rId8"/>
  </p:sldMasterIdLst>
  <p:notesMasterIdLst>
    <p:notesMasterId r:id="rId135"/>
  </p:notesMasterIdLst>
  <p:handoutMasterIdLst>
    <p:handoutMasterId r:id="rId136"/>
  </p:handoutMasterIdLst>
  <p:sldIdLst>
    <p:sldId id="637" r:id="rId9"/>
    <p:sldId id="756" r:id="rId10"/>
    <p:sldId id="757" r:id="rId11"/>
    <p:sldId id="758" r:id="rId12"/>
    <p:sldId id="610" r:id="rId13"/>
    <p:sldId id="605" r:id="rId14"/>
    <p:sldId id="606" r:id="rId15"/>
    <p:sldId id="607" r:id="rId16"/>
    <p:sldId id="608" r:id="rId17"/>
    <p:sldId id="522" r:id="rId18"/>
    <p:sldId id="523" r:id="rId19"/>
    <p:sldId id="615" r:id="rId20"/>
    <p:sldId id="611" r:id="rId21"/>
    <p:sldId id="612" r:id="rId22"/>
    <p:sldId id="772" r:id="rId23"/>
    <p:sldId id="773" r:id="rId24"/>
    <p:sldId id="774" r:id="rId25"/>
    <p:sldId id="617" r:id="rId26"/>
    <p:sldId id="618" r:id="rId27"/>
    <p:sldId id="620" r:id="rId28"/>
    <p:sldId id="621" r:id="rId29"/>
    <p:sldId id="767" r:id="rId30"/>
    <p:sldId id="622" r:id="rId31"/>
    <p:sldId id="768" r:id="rId32"/>
    <p:sldId id="769" r:id="rId33"/>
    <p:sldId id="627" r:id="rId34"/>
    <p:sldId id="643" r:id="rId35"/>
    <p:sldId id="644" r:id="rId36"/>
    <p:sldId id="645" r:id="rId37"/>
    <p:sldId id="718" r:id="rId38"/>
    <p:sldId id="722" r:id="rId39"/>
    <p:sldId id="720" r:id="rId40"/>
    <p:sldId id="648" r:id="rId41"/>
    <p:sldId id="649" r:id="rId42"/>
    <p:sldId id="650" r:id="rId43"/>
    <p:sldId id="723" r:id="rId44"/>
    <p:sldId id="652" r:id="rId45"/>
    <p:sldId id="653" r:id="rId46"/>
    <p:sldId id="759" r:id="rId47"/>
    <p:sldId id="628" r:id="rId48"/>
    <p:sldId id="654" r:id="rId49"/>
    <p:sldId id="724" r:id="rId50"/>
    <p:sldId id="655" r:id="rId51"/>
    <p:sldId id="656" r:id="rId52"/>
    <p:sldId id="657" r:id="rId53"/>
    <p:sldId id="727" r:id="rId54"/>
    <p:sldId id="726" r:id="rId55"/>
    <p:sldId id="725" r:id="rId56"/>
    <p:sldId id="659" r:id="rId57"/>
    <p:sldId id="728" r:id="rId58"/>
    <p:sldId id="751" r:id="rId59"/>
    <p:sldId id="752" r:id="rId60"/>
    <p:sldId id="753" r:id="rId61"/>
    <p:sldId id="754" r:id="rId62"/>
    <p:sldId id="661" r:id="rId63"/>
    <p:sldId id="662" r:id="rId64"/>
    <p:sldId id="663" r:id="rId65"/>
    <p:sldId id="666" r:id="rId66"/>
    <p:sldId id="665" r:id="rId67"/>
    <p:sldId id="664" r:id="rId68"/>
    <p:sldId id="669" r:id="rId69"/>
    <p:sldId id="729" r:id="rId70"/>
    <p:sldId id="671" r:id="rId71"/>
    <p:sldId id="672" r:id="rId72"/>
    <p:sldId id="675" r:id="rId73"/>
    <p:sldId id="734" r:id="rId74"/>
    <p:sldId id="677" r:id="rId75"/>
    <p:sldId id="735" r:id="rId76"/>
    <p:sldId id="736" r:id="rId77"/>
    <p:sldId id="737" r:id="rId78"/>
    <p:sldId id="738" r:id="rId79"/>
    <p:sldId id="679" r:id="rId80"/>
    <p:sldId id="775" r:id="rId81"/>
    <p:sldId id="641" r:id="rId82"/>
    <p:sldId id="639" r:id="rId83"/>
    <p:sldId id="636" r:id="rId84"/>
    <p:sldId id="770" r:id="rId85"/>
    <p:sldId id="640" r:id="rId86"/>
    <p:sldId id="771" r:id="rId87"/>
    <p:sldId id="680" r:id="rId88"/>
    <p:sldId id="681" r:id="rId89"/>
    <p:sldId id="682" r:id="rId90"/>
    <p:sldId id="683" r:id="rId91"/>
    <p:sldId id="684" r:id="rId92"/>
    <p:sldId id="685" r:id="rId93"/>
    <p:sldId id="739" r:id="rId94"/>
    <p:sldId id="740" r:id="rId95"/>
    <p:sldId id="741" r:id="rId96"/>
    <p:sldId id="742" r:id="rId97"/>
    <p:sldId id="687" r:id="rId98"/>
    <p:sldId id="688" r:id="rId99"/>
    <p:sldId id="689" r:id="rId100"/>
    <p:sldId id="690" r:id="rId101"/>
    <p:sldId id="691" r:id="rId102"/>
    <p:sldId id="755" r:id="rId103"/>
    <p:sldId id="743" r:id="rId104"/>
    <p:sldId id="744" r:id="rId105"/>
    <p:sldId id="745" r:id="rId106"/>
    <p:sldId id="746" r:id="rId107"/>
    <p:sldId id="695" r:id="rId108"/>
    <p:sldId id="776" r:id="rId109"/>
    <p:sldId id="777" r:id="rId110"/>
    <p:sldId id="696" r:id="rId111"/>
    <p:sldId id="697" r:id="rId112"/>
    <p:sldId id="698" r:id="rId113"/>
    <p:sldId id="699" r:id="rId114"/>
    <p:sldId id="703" r:id="rId115"/>
    <p:sldId id="706" r:id="rId116"/>
    <p:sldId id="707" r:id="rId117"/>
    <p:sldId id="708" r:id="rId118"/>
    <p:sldId id="747" r:id="rId119"/>
    <p:sldId id="748" r:id="rId120"/>
    <p:sldId id="749" r:id="rId121"/>
    <p:sldId id="710" r:id="rId122"/>
    <p:sldId id="711" r:id="rId123"/>
    <p:sldId id="712" r:id="rId124"/>
    <p:sldId id="713" r:id="rId125"/>
    <p:sldId id="714" r:id="rId126"/>
    <p:sldId id="760" r:id="rId127"/>
    <p:sldId id="716" r:id="rId128"/>
    <p:sldId id="778" r:id="rId129"/>
    <p:sldId id="779" r:id="rId130"/>
    <p:sldId id="780" r:id="rId131"/>
    <p:sldId id="781" r:id="rId132"/>
    <p:sldId id="782" r:id="rId133"/>
    <p:sldId id="405" r:id="rId134"/>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6" clrIdx="1"/>
  <p:cmAuthor id="3" name="Intellipaat-Team" initials="I" lastIdx="2" clrIdx="2">
    <p:extLst>
      <p:ext uri="{19B8F6BF-5375-455C-9EA6-DF929625EA0E}">
        <p15:presenceInfo xmlns:p15="http://schemas.microsoft.com/office/powerpoint/2012/main" userId="Intellipaat-Te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98D1"/>
    <a:srgbClr val="4174E7"/>
    <a:srgbClr val="FFFFFF"/>
    <a:srgbClr val="5927FA"/>
    <a:srgbClr val="F5AB40"/>
    <a:srgbClr val="604878"/>
    <a:srgbClr val="0078D7"/>
    <a:srgbClr val="DC1816"/>
    <a:srgbClr val="6A0A0A"/>
    <a:srgbClr val="B05C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41" autoAdjust="0"/>
    <p:restoredTop sz="93537" autoAdjust="0"/>
  </p:normalViewPr>
  <p:slideViewPr>
    <p:cSldViewPr snapToGrid="0" snapToObjects="1" showGuides="1">
      <p:cViewPr varScale="1">
        <p:scale>
          <a:sx n="92" d="100"/>
          <a:sy n="92" d="100"/>
        </p:scale>
        <p:origin x="456" y="90"/>
      </p:cViewPr>
      <p:guideLst>
        <p:guide orient="horz" pos="2292"/>
        <p:guide pos="2880"/>
      </p:guideLst>
    </p:cSldViewPr>
  </p:slideViewPr>
  <p:outlineViewPr>
    <p:cViewPr>
      <p:scale>
        <a:sx n="33" d="100"/>
        <a:sy n="33" d="100"/>
      </p:scale>
      <p:origin x="0" y="-13950"/>
    </p:cViewPr>
  </p:outlineViewPr>
  <p:notesTextViewPr>
    <p:cViewPr>
      <p:scale>
        <a:sx n="1" d="1"/>
        <a:sy n="1" d="1"/>
      </p:scale>
      <p:origin x="0" y="0"/>
    </p:cViewPr>
  </p:notesTextViewPr>
  <p:sorterViewPr>
    <p:cViewPr varScale="1">
      <p:scale>
        <a:sx n="1" d="1"/>
        <a:sy n="1" d="1"/>
      </p:scale>
      <p:origin x="0" y="-822"/>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handoutMaster" Target="handoutMasters/handout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13/09/2019</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13/09/2019</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6</a:t>
            </a:fld>
            <a:endParaRPr lang="es-ES_tradnl" dirty="0"/>
          </a:p>
        </p:txBody>
      </p:sp>
    </p:spTree>
    <p:extLst>
      <p:ext uri="{BB962C8B-B14F-4D97-AF65-F5344CB8AC3E}">
        <p14:creationId xmlns:p14="http://schemas.microsoft.com/office/powerpoint/2010/main" val="3486314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18</a:t>
            </a:fld>
            <a:endParaRPr lang="es-ES_tradnl" dirty="0">
              <a:solidFill>
                <a:prstClr val="black"/>
              </a:solidFill>
            </a:endParaRPr>
          </a:p>
        </p:txBody>
      </p:sp>
    </p:spTree>
    <p:extLst>
      <p:ext uri="{BB962C8B-B14F-4D97-AF65-F5344CB8AC3E}">
        <p14:creationId xmlns:p14="http://schemas.microsoft.com/office/powerpoint/2010/main" val="382837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23</a:t>
            </a:fld>
            <a:endParaRPr lang="es-ES_tradnl" dirty="0">
              <a:solidFill>
                <a:prstClr val="black"/>
              </a:solidFill>
            </a:endParaRPr>
          </a:p>
        </p:txBody>
      </p:sp>
    </p:spTree>
    <p:extLst>
      <p:ext uri="{BB962C8B-B14F-4D97-AF65-F5344CB8AC3E}">
        <p14:creationId xmlns:p14="http://schemas.microsoft.com/office/powerpoint/2010/main" val="261263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25</a:t>
            </a:fld>
            <a:endParaRPr lang="es-ES_tradnl" dirty="0">
              <a:solidFill>
                <a:prstClr val="black"/>
              </a:solidFill>
            </a:endParaRPr>
          </a:p>
        </p:txBody>
      </p:sp>
    </p:spTree>
    <p:extLst>
      <p:ext uri="{BB962C8B-B14F-4D97-AF65-F5344CB8AC3E}">
        <p14:creationId xmlns:p14="http://schemas.microsoft.com/office/powerpoint/2010/main" val="3783318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027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30</a:t>
            </a:fld>
            <a:endParaRPr lang="es-ES_tradnl" dirty="0"/>
          </a:p>
        </p:txBody>
      </p:sp>
    </p:spTree>
    <p:extLst>
      <p:ext uri="{BB962C8B-B14F-4D97-AF65-F5344CB8AC3E}">
        <p14:creationId xmlns:p14="http://schemas.microsoft.com/office/powerpoint/2010/main" val="138949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31</a:t>
            </a:fld>
            <a:endParaRPr lang="es-ES_tradnl" dirty="0"/>
          </a:p>
        </p:txBody>
      </p:sp>
    </p:spTree>
    <p:extLst>
      <p:ext uri="{BB962C8B-B14F-4D97-AF65-F5344CB8AC3E}">
        <p14:creationId xmlns:p14="http://schemas.microsoft.com/office/powerpoint/2010/main" val="363909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32</a:t>
            </a:fld>
            <a:endParaRPr lang="es-ES_tradnl" dirty="0"/>
          </a:p>
        </p:txBody>
      </p:sp>
    </p:spTree>
    <p:extLst>
      <p:ext uri="{BB962C8B-B14F-4D97-AF65-F5344CB8AC3E}">
        <p14:creationId xmlns:p14="http://schemas.microsoft.com/office/powerpoint/2010/main" val="149271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820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02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37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7</a:t>
            </a:fld>
            <a:endParaRPr lang="es-ES_tradnl" dirty="0"/>
          </a:p>
        </p:txBody>
      </p:sp>
    </p:spTree>
    <p:extLst>
      <p:ext uri="{BB962C8B-B14F-4D97-AF65-F5344CB8AC3E}">
        <p14:creationId xmlns:p14="http://schemas.microsoft.com/office/powerpoint/2010/main" val="367664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91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46</a:t>
            </a:fld>
            <a:endParaRPr lang="es-ES_tradnl" dirty="0">
              <a:solidFill>
                <a:prstClr val="black"/>
              </a:solidFill>
            </a:endParaRPr>
          </a:p>
        </p:txBody>
      </p:sp>
    </p:spTree>
    <p:extLst>
      <p:ext uri="{BB962C8B-B14F-4D97-AF65-F5344CB8AC3E}">
        <p14:creationId xmlns:p14="http://schemas.microsoft.com/office/powerpoint/2010/main" val="3969743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47</a:t>
            </a:fld>
            <a:endParaRPr lang="es-ES_tradnl" dirty="0">
              <a:solidFill>
                <a:prstClr val="black"/>
              </a:solidFill>
            </a:endParaRPr>
          </a:p>
        </p:txBody>
      </p:sp>
    </p:spTree>
    <p:extLst>
      <p:ext uri="{BB962C8B-B14F-4D97-AF65-F5344CB8AC3E}">
        <p14:creationId xmlns:p14="http://schemas.microsoft.com/office/powerpoint/2010/main" val="2765587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48</a:t>
            </a:fld>
            <a:endParaRPr lang="es-ES_tradnl" dirty="0">
              <a:solidFill>
                <a:prstClr val="black"/>
              </a:solidFill>
            </a:endParaRPr>
          </a:p>
        </p:txBody>
      </p:sp>
    </p:spTree>
    <p:extLst>
      <p:ext uri="{BB962C8B-B14F-4D97-AF65-F5344CB8AC3E}">
        <p14:creationId xmlns:p14="http://schemas.microsoft.com/office/powerpoint/2010/main" val="1465811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336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404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53</a:t>
            </a:fld>
            <a:endParaRPr lang="es-ES_tradnl" dirty="0">
              <a:solidFill>
                <a:prstClr val="black"/>
              </a:solidFill>
            </a:endParaRPr>
          </a:p>
        </p:txBody>
      </p:sp>
    </p:spTree>
    <p:extLst>
      <p:ext uri="{BB962C8B-B14F-4D97-AF65-F5344CB8AC3E}">
        <p14:creationId xmlns:p14="http://schemas.microsoft.com/office/powerpoint/2010/main" val="502531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54</a:t>
            </a:fld>
            <a:endParaRPr lang="es-ES_tradnl" dirty="0">
              <a:solidFill>
                <a:prstClr val="black"/>
              </a:solidFill>
            </a:endParaRPr>
          </a:p>
        </p:txBody>
      </p:sp>
    </p:spTree>
    <p:extLst>
      <p:ext uri="{BB962C8B-B14F-4D97-AF65-F5344CB8AC3E}">
        <p14:creationId xmlns:p14="http://schemas.microsoft.com/office/powerpoint/2010/main" val="287447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820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027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8</a:t>
            </a:fld>
            <a:endParaRPr lang="es-ES_tradnl" dirty="0"/>
          </a:p>
        </p:txBody>
      </p:sp>
    </p:spTree>
    <p:extLst>
      <p:ext uri="{BB962C8B-B14F-4D97-AF65-F5344CB8AC3E}">
        <p14:creationId xmlns:p14="http://schemas.microsoft.com/office/powerpoint/2010/main" val="4123574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783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25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68</a:t>
            </a:fld>
            <a:endParaRPr lang="es-ES_tradnl" dirty="0">
              <a:solidFill>
                <a:prstClr val="black"/>
              </a:solidFill>
            </a:endParaRPr>
          </a:p>
        </p:txBody>
      </p:sp>
    </p:spTree>
    <p:extLst>
      <p:ext uri="{BB962C8B-B14F-4D97-AF65-F5344CB8AC3E}">
        <p14:creationId xmlns:p14="http://schemas.microsoft.com/office/powerpoint/2010/main" val="9215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69</a:t>
            </a:fld>
            <a:endParaRPr lang="es-ES_tradnl" dirty="0">
              <a:solidFill>
                <a:prstClr val="black"/>
              </a:solidFill>
            </a:endParaRPr>
          </a:p>
        </p:txBody>
      </p:sp>
    </p:spTree>
    <p:extLst>
      <p:ext uri="{BB962C8B-B14F-4D97-AF65-F5344CB8AC3E}">
        <p14:creationId xmlns:p14="http://schemas.microsoft.com/office/powerpoint/2010/main" val="3220657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70</a:t>
            </a:fld>
            <a:endParaRPr lang="es-ES_tradnl" dirty="0">
              <a:solidFill>
                <a:prstClr val="black"/>
              </a:solidFill>
            </a:endParaRPr>
          </a:p>
        </p:txBody>
      </p:sp>
    </p:spTree>
    <p:extLst>
      <p:ext uri="{BB962C8B-B14F-4D97-AF65-F5344CB8AC3E}">
        <p14:creationId xmlns:p14="http://schemas.microsoft.com/office/powerpoint/2010/main" val="1094401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71</a:t>
            </a:fld>
            <a:endParaRPr lang="es-ES_tradnl" dirty="0">
              <a:solidFill>
                <a:prstClr val="black"/>
              </a:solidFill>
            </a:endParaRPr>
          </a:p>
        </p:txBody>
      </p:sp>
    </p:spTree>
    <p:extLst>
      <p:ext uri="{BB962C8B-B14F-4D97-AF65-F5344CB8AC3E}">
        <p14:creationId xmlns:p14="http://schemas.microsoft.com/office/powerpoint/2010/main" val="357333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76</a:t>
            </a:fld>
            <a:endParaRPr lang="es-ES_tradnl" dirty="0">
              <a:solidFill>
                <a:prstClr val="black"/>
              </a:solidFill>
            </a:endParaRPr>
          </a:p>
        </p:txBody>
      </p:sp>
    </p:spTree>
    <p:extLst>
      <p:ext uri="{BB962C8B-B14F-4D97-AF65-F5344CB8AC3E}">
        <p14:creationId xmlns:p14="http://schemas.microsoft.com/office/powerpoint/2010/main" val="1333373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78</a:t>
            </a:fld>
            <a:endParaRPr lang="es-ES_tradnl" dirty="0">
              <a:solidFill>
                <a:prstClr val="black"/>
              </a:solidFill>
            </a:endParaRPr>
          </a:p>
        </p:txBody>
      </p:sp>
    </p:spTree>
    <p:extLst>
      <p:ext uri="{BB962C8B-B14F-4D97-AF65-F5344CB8AC3E}">
        <p14:creationId xmlns:p14="http://schemas.microsoft.com/office/powerpoint/2010/main" val="3000309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53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02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9</a:t>
            </a:fld>
            <a:endParaRPr lang="es-ES_tradnl" dirty="0"/>
          </a:p>
        </p:txBody>
      </p:sp>
    </p:spTree>
    <p:extLst>
      <p:ext uri="{BB962C8B-B14F-4D97-AF65-F5344CB8AC3E}">
        <p14:creationId xmlns:p14="http://schemas.microsoft.com/office/powerpoint/2010/main" val="3118718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86</a:t>
            </a:fld>
            <a:endParaRPr lang="es-ES_tradnl" dirty="0">
              <a:solidFill>
                <a:prstClr val="black"/>
              </a:solidFill>
            </a:endParaRPr>
          </a:p>
        </p:txBody>
      </p:sp>
    </p:spTree>
    <p:extLst>
      <p:ext uri="{BB962C8B-B14F-4D97-AF65-F5344CB8AC3E}">
        <p14:creationId xmlns:p14="http://schemas.microsoft.com/office/powerpoint/2010/main" val="2625960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87</a:t>
            </a:fld>
            <a:endParaRPr lang="es-ES_tradnl" dirty="0">
              <a:solidFill>
                <a:prstClr val="black"/>
              </a:solidFill>
            </a:endParaRPr>
          </a:p>
        </p:txBody>
      </p:sp>
    </p:spTree>
    <p:extLst>
      <p:ext uri="{BB962C8B-B14F-4D97-AF65-F5344CB8AC3E}">
        <p14:creationId xmlns:p14="http://schemas.microsoft.com/office/powerpoint/2010/main" val="1302519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88</a:t>
            </a:fld>
            <a:endParaRPr lang="es-ES_tradnl" dirty="0">
              <a:solidFill>
                <a:prstClr val="black"/>
              </a:solidFill>
            </a:endParaRPr>
          </a:p>
        </p:txBody>
      </p:sp>
    </p:spTree>
    <p:extLst>
      <p:ext uri="{BB962C8B-B14F-4D97-AF65-F5344CB8AC3E}">
        <p14:creationId xmlns:p14="http://schemas.microsoft.com/office/powerpoint/2010/main" val="1243913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89</a:t>
            </a:fld>
            <a:endParaRPr lang="es-ES_tradnl" dirty="0">
              <a:solidFill>
                <a:prstClr val="black"/>
              </a:solidFill>
            </a:endParaRPr>
          </a:p>
        </p:txBody>
      </p:sp>
    </p:spTree>
    <p:extLst>
      <p:ext uri="{BB962C8B-B14F-4D97-AF65-F5344CB8AC3E}">
        <p14:creationId xmlns:p14="http://schemas.microsoft.com/office/powerpoint/2010/main" val="3581870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027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820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96</a:t>
            </a:fld>
            <a:endParaRPr lang="es-ES_tradnl" dirty="0">
              <a:solidFill>
                <a:prstClr val="black"/>
              </a:solidFill>
            </a:endParaRPr>
          </a:p>
        </p:txBody>
      </p:sp>
    </p:spTree>
    <p:extLst>
      <p:ext uri="{BB962C8B-B14F-4D97-AF65-F5344CB8AC3E}">
        <p14:creationId xmlns:p14="http://schemas.microsoft.com/office/powerpoint/2010/main" val="2370784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97</a:t>
            </a:fld>
            <a:endParaRPr lang="es-ES_tradnl" dirty="0">
              <a:solidFill>
                <a:prstClr val="black"/>
              </a:solidFill>
            </a:endParaRPr>
          </a:p>
        </p:txBody>
      </p:sp>
    </p:spTree>
    <p:extLst>
      <p:ext uri="{BB962C8B-B14F-4D97-AF65-F5344CB8AC3E}">
        <p14:creationId xmlns:p14="http://schemas.microsoft.com/office/powerpoint/2010/main" val="1926612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98</a:t>
            </a:fld>
            <a:endParaRPr lang="es-ES_tradnl" dirty="0">
              <a:solidFill>
                <a:prstClr val="black"/>
              </a:solidFill>
            </a:endParaRPr>
          </a:p>
        </p:txBody>
      </p:sp>
    </p:spTree>
    <p:extLst>
      <p:ext uri="{BB962C8B-B14F-4D97-AF65-F5344CB8AC3E}">
        <p14:creationId xmlns:p14="http://schemas.microsoft.com/office/powerpoint/2010/main" val="2788511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99</a:t>
            </a:fld>
            <a:endParaRPr lang="es-ES_tradnl" dirty="0">
              <a:solidFill>
                <a:prstClr val="black"/>
              </a:solidFill>
            </a:endParaRPr>
          </a:p>
        </p:txBody>
      </p:sp>
    </p:spTree>
    <p:extLst>
      <p:ext uri="{BB962C8B-B14F-4D97-AF65-F5344CB8AC3E}">
        <p14:creationId xmlns:p14="http://schemas.microsoft.com/office/powerpoint/2010/main" val="413926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11</a:t>
            </a:fld>
            <a:endParaRPr lang="es-ES_tradnl" dirty="0"/>
          </a:p>
        </p:txBody>
      </p:sp>
    </p:spTree>
    <p:extLst>
      <p:ext uri="{BB962C8B-B14F-4D97-AF65-F5344CB8AC3E}">
        <p14:creationId xmlns:p14="http://schemas.microsoft.com/office/powerpoint/2010/main" val="2765492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101</a:t>
            </a:fld>
            <a:endParaRPr lang="es-ES_tradnl" dirty="0">
              <a:solidFill>
                <a:prstClr val="black"/>
              </a:solidFill>
            </a:endParaRPr>
          </a:p>
        </p:txBody>
      </p:sp>
    </p:spTree>
    <p:extLst>
      <p:ext uri="{BB962C8B-B14F-4D97-AF65-F5344CB8AC3E}">
        <p14:creationId xmlns:p14="http://schemas.microsoft.com/office/powerpoint/2010/main" val="2390483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53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027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820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111</a:t>
            </a:fld>
            <a:endParaRPr lang="es-ES_tradnl" dirty="0">
              <a:solidFill>
                <a:prstClr val="black"/>
              </a:solidFill>
            </a:endParaRPr>
          </a:p>
        </p:txBody>
      </p:sp>
    </p:spTree>
    <p:extLst>
      <p:ext uri="{BB962C8B-B14F-4D97-AF65-F5344CB8AC3E}">
        <p14:creationId xmlns:p14="http://schemas.microsoft.com/office/powerpoint/2010/main" val="24888466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112</a:t>
            </a:fld>
            <a:endParaRPr lang="es-ES_tradnl" dirty="0">
              <a:solidFill>
                <a:prstClr val="black"/>
              </a:solidFill>
            </a:endParaRPr>
          </a:p>
        </p:txBody>
      </p:sp>
    </p:spTree>
    <p:extLst>
      <p:ext uri="{BB962C8B-B14F-4D97-AF65-F5344CB8AC3E}">
        <p14:creationId xmlns:p14="http://schemas.microsoft.com/office/powerpoint/2010/main" val="1852705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113</a:t>
            </a:fld>
            <a:endParaRPr lang="es-ES_tradnl" dirty="0">
              <a:solidFill>
                <a:prstClr val="black"/>
              </a:solidFill>
            </a:endParaRPr>
          </a:p>
        </p:txBody>
      </p:sp>
    </p:spTree>
    <p:extLst>
      <p:ext uri="{BB962C8B-B14F-4D97-AF65-F5344CB8AC3E}">
        <p14:creationId xmlns:p14="http://schemas.microsoft.com/office/powerpoint/2010/main" val="3248371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53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290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126</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12</a:t>
            </a:fld>
            <a:endParaRPr lang="es-ES_tradnl" dirty="0"/>
          </a:p>
        </p:txBody>
      </p:sp>
    </p:spTree>
    <p:extLst>
      <p:ext uri="{BB962C8B-B14F-4D97-AF65-F5344CB8AC3E}">
        <p14:creationId xmlns:p14="http://schemas.microsoft.com/office/powerpoint/2010/main" val="279393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14</a:t>
            </a:fld>
            <a:endParaRPr lang="es-ES_tradnl" dirty="0">
              <a:solidFill>
                <a:prstClr val="black"/>
              </a:solidFill>
            </a:endParaRPr>
          </a:p>
        </p:txBody>
      </p:sp>
    </p:spTree>
    <p:extLst>
      <p:ext uri="{BB962C8B-B14F-4D97-AF65-F5344CB8AC3E}">
        <p14:creationId xmlns:p14="http://schemas.microsoft.com/office/powerpoint/2010/main" val="3608104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16</a:t>
            </a:fld>
            <a:endParaRPr lang="es-ES_tradnl" dirty="0">
              <a:solidFill>
                <a:prstClr val="black"/>
              </a:solidFill>
            </a:endParaRPr>
          </a:p>
        </p:txBody>
      </p:sp>
    </p:spTree>
    <p:extLst>
      <p:ext uri="{BB962C8B-B14F-4D97-AF65-F5344CB8AC3E}">
        <p14:creationId xmlns:p14="http://schemas.microsoft.com/office/powerpoint/2010/main" val="363832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17</a:t>
            </a:fld>
            <a:endParaRPr lang="es-ES_tradnl" dirty="0">
              <a:solidFill>
                <a:prstClr val="black"/>
              </a:solidFill>
            </a:endParaRPr>
          </a:p>
        </p:txBody>
      </p:sp>
    </p:spTree>
    <p:extLst>
      <p:ext uri="{BB962C8B-B14F-4D97-AF65-F5344CB8AC3E}">
        <p14:creationId xmlns:p14="http://schemas.microsoft.com/office/powerpoint/2010/main" val="145067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176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833583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4" y="3217990"/>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1"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1" y="3217990"/>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03887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7"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7"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3"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3"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9"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9"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7209473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10"/>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3"/>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3"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3"/>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4" name="Oval 146"/>
          <p:cNvSpPr>
            <a:spLocks noChangeAspect="1"/>
          </p:cNvSpPr>
          <p:nvPr userDrawn="1"/>
        </p:nvSpPr>
        <p:spPr>
          <a:xfrm>
            <a:off x="532750" y="3655223"/>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10"/>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3"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8" name="Oval 156"/>
          <p:cNvSpPr>
            <a:spLocks noChangeAspect="1"/>
          </p:cNvSpPr>
          <p:nvPr userDrawn="1"/>
        </p:nvSpPr>
        <p:spPr>
          <a:xfrm>
            <a:off x="4614199" y="3655223"/>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10"/>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7231827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8545728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5" y="742322"/>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548123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7"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135113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4" y="719609"/>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211166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8"/>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93375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5"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7" name="Oval 29"/>
          <p:cNvSpPr>
            <a:spLocks noChangeAspect="1"/>
          </p:cNvSpPr>
          <p:nvPr userDrawn="1"/>
        </p:nvSpPr>
        <p:spPr>
          <a:xfrm>
            <a:off x="6250957"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8" name="Oval 34"/>
          <p:cNvSpPr>
            <a:spLocks noChangeAspect="1"/>
          </p:cNvSpPr>
          <p:nvPr userDrawn="1"/>
        </p:nvSpPr>
        <p:spPr>
          <a:xfrm>
            <a:off x="2905214" y="2335939"/>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9" name="Oval 36"/>
          <p:cNvSpPr>
            <a:spLocks noChangeAspect="1"/>
          </p:cNvSpPr>
          <p:nvPr userDrawn="1"/>
        </p:nvSpPr>
        <p:spPr>
          <a:xfrm>
            <a:off x="5636240" y="2335939"/>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9" y="233593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3" y="233593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34078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941273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8"/>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3" name="Picture Placeholder 2"/>
          <p:cNvSpPr>
            <a:spLocks noGrp="1" noChangeAspect="1"/>
          </p:cNvSpPr>
          <p:nvPr>
            <p:ph type="pic" sz="quarter" idx="17"/>
          </p:nvPr>
        </p:nvSpPr>
        <p:spPr>
          <a:xfrm>
            <a:off x="643810"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7"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1" y="1485068"/>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8"/>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17" name="Picture Placeholder 2"/>
          <p:cNvSpPr>
            <a:spLocks noGrp="1" noChangeAspect="1"/>
          </p:cNvSpPr>
          <p:nvPr>
            <p:ph type="pic" sz="quarter" idx="56"/>
          </p:nvPr>
        </p:nvSpPr>
        <p:spPr>
          <a:xfrm>
            <a:off x="4822171"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3"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8"/>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3200" dirty="0">
              <a:solidFill>
                <a:prstClr val="black"/>
              </a:solidFill>
            </a:endParaRPr>
          </a:p>
        </p:txBody>
      </p:sp>
      <p:sp>
        <p:nvSpPr>
          <p:cNvPr id="24" name="Picture Placeholder 2"/>
          <p:cNvSpPr>
            <a:spLocks noGrp="1" noChangeAspect="1"/>
          </p:cNvSpPr>
          <p:nvPr>
            <p:ph type="pic" sz="quarter" idx="57"/>
          </p:nvPr>
        </p:nvSpPr>
        <p:spPr>
          <a:xfrm>
            <a:off x="6914551"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7"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641001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2180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8521801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9371788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92762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317625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960926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817696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018345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76256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94885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3881642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6609140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784169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982885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255683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967006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338144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313637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79098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28888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4788447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688564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33181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7179342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976566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96657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538391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5016880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4416581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749181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42370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10357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8804727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443719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157494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684874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605324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9480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631206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6" y="-529901"/>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618745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10"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96546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6"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9323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276106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6"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0611667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1"/>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257494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4" y="2"/>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691613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933940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2"/>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46697877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4" y="2423697"/>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4"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352554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93928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18725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50" y="2162059"/>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674531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5"/>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52">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3"/>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05900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21898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430799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10"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613337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2"/>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5581106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2"/>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280489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1"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402442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6710176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2"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60"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4624529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50"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2585896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615433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4" y="3217990"/>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1"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1" y="3217990"/>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12148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38228859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7"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7"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3"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3"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9"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9"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3253674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10"/>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3"/>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3"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3"/>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4" name="Oval 146"/>
          <p:cNvSpPr>
            <a:spLocks noChangeAspect="1"/>
          </p:cNvSpPr>
          <p:nvPr userDrawn="1"/>
        </p:nvSpPr>
        <p:spPr>
          <a:xfrm>
            <a:off x="532750" y="3655223"/>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10"/>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3"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8" name="Oval 156"/>
          <p:cNvSpPr>
            <a:spLocks noChangeAspect="1"/>
          </p:cNvSpPr>
          <p:nvPr userDrawn="1"/>
        </p:nvSpPr>
        <p:spPr>
          <a:xfrm>
            <a:off x="4614199" y="3655223"/>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10"/>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3003977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1980839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5" y="742322"/>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5852761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7"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4094105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4" y="719609"/>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06038159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8"/>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485509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5"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7" name="Oval 29"/>
          <p:cNvSpPr>
            <a:spLocks noChangeAspect="1"/>
          </p:cNvSpPr>
          <p:nvPr userDrawn="1"/>
        </p:nvSpPr>
        <p:spPr>
          <a:xfrm>
            <a:off x="6250957"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8" name="Oval 34"/>
          <p:cNvSpPr>
            <a:spLocks noChangeAspect="1"/>
          </p:cNvSpPr>
          <p:nvPr userDrawn="1"/>
        </p:nvSpPr>
        <p:spPr>
          <a:xfrm>
            <a:off x="2905214" y="2335939"/>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9" name="Oval 36"/>
          <p:cNvSpPr>
            <a:spLocks noChangeAspect="1"/>
          </p:cNvSpPr>
          <p:nvPr userDrawn="1"/>
        </p:nvSpPr>
        <p:spPr>
          <a:xfrm>
            <a:off x="5636240" y="2335939"/>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9" y="233593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3" y="233593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05976387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8"/>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3" name="Picture Placeholder 2"/>
          <p:cNvSpPr>
            <a:spLocks noGrp="1" noChangeAspect="1"/>
          </p:cNvSpPr>
          <p:nvPr>
            <p:ph type="pic" sz="quarter" idx="17"/>
          </p:nvPr>
        </p:nvSpPr>
        <p:spPr>
          <a:xfrm>
            <a:off x="643810"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7"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1" y="1485068"/>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8"/>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17" name="Picture Placeholder 2"/>
          <p:cNvSpPr>
            <a:spLocks noGrp="1" noChangeAspect="1"/>
          </p:cNvSpPr>
          <p:nvPr>
            <p:ph type="pic" sz="quarter" idx="56"/>
          </p:nvPr>
        </p:nvSpPr>
        <p:spPr>
          <a:xfrm>
            <a:off x="4822171"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3"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8"/>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3200" dirty="0">
              <a:solidFill>
                <a:prstClr val="black"/>
              </a:solidFill>
            </a:endParaRPr>
          </a:p>
        </p:txBody>
      </p:sp>
      <p:sp>
        <p:nvSpPr>
          <p:cNvPr id="24" name="Picture Placeholder 2"/>
          <p:cNvSpPr>
            <a:spLocks noGrp="1" noChangeAspect="1"/>
          </p:cNvSpPr>
          <p:nvPr>
            <p:ph type="pic" sz="quarter" idx="57"/>
          </p:nvPr>
        </p:nvSpPr>
        <p:spPr>
          <a:xfrm>
            <a:off x="6914551"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7"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8724323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6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341942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9438487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06384922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188979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088724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396538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923874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3619045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6987043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0833108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3974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89260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070815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37094480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318429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0984112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709788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62499313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9234182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0437518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4458209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11530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2037168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3295633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5529439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9202507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36645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1317165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61770047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9738175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36132153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38388744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82288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0090531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6477449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22984068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6544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9771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471109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59809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55178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510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39439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52335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1617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61844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37035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56833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36375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52020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5545600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462100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1245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90040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8864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2968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99055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109796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142485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921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988319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851245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55428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166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74690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5361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659707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401106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083031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190316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857479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865871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05910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39948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97254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795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061537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755998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875440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16969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28640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27835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3737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262126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8285204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4062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196976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63573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367662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9025887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86196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5679442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656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8222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979036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6" y="-529901"/>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0863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889415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10"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18461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6"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690374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6"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105996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1"/>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148865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4" y="2"/>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602147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967588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2"/>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477766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4" y="2423697"/>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4"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220890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758323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14561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44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50" y="2162059"/>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656603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5"/>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52">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3"/>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432003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717810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10"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90959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2"/>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217884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2"/>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354325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1"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647429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805045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2"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60"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3304047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50"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497248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image" Target="../media/image1.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image" Target="../media/image1.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image" Target="../media/image1.png"/><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image" Target="../media/image1.png"/><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34" Type="http://schemas.openxmlformats.org/officeDocument/2006/relationships/slideLayout" Target="../slideLayouts/slideLayout212.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image" Target="../media/image1.png"/><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123BF02-B4C6-4694-88DF-50AD00B2DB53}"/>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pic>
        <p:nvPicPr>
          <p:cNvPr id="3" name="Picture 2">
            <a:extLst>
              <a:ext uri="{FF2B5EF4-FFF2-40B4-BE49-F238E27FC236}">
                <a16:creationId xmlns="" xmlns:a16="http://schemas.microsoft.com/office/drawing/2014/main"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7295535" y="88066"/>
            <a:ext cx="1704681" cy="594236"/>
          </a:xfrm>
          <a:prstGeom prst="rect">
            <a:avLst/>
          </a:prstGeom>
        </p:spPr>
      </p:pic>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11" r:id="rId2"/>
    <p:sldLayoutId id="214748382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47483" y="117562"/>
            <a:ext cx="1665352" cy="580527"/>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62" r:id="rId3"/>
    <p:sldLayoutId id="2147483764" r:id="rId4"/>
    <p:sldLayoutId id="2147483854"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0" y="4837994"/>
            <a:ext cx="2606804" cy="253916"/>
          </a:xfrm>
          <a:prstGeom prst="rect">
            <a:avLst/>
          </a:prstGeom>
        </p:spPr>
        <p:txBody>
          <a:bodyPr wrap="none">
            <a:spAutoFit/>
          </a:bodyPr>
          <a:lstStyle/>
          <a:p>
            <a:r>
              <a:rPr lang="en-US" sz="1050" dirty="0" smtClean="0">
                <a:solidFill>
                  <a:schemeClr val="tx1">
                    <a:lumMod val="50000"/>
                    <a:lumOff val="50000"/>
                  </a:schemeClr>
                </a:solidFill>
                <a:latin typeface="Lato" charset="0"/>
                <a:ea typeface="Lato" charset="0"/>
                <a:cs typeface="Lato" charset="0"/>
              </a:rPr>
              <a:t>Copyright Intellipaat. All rights reserved. </a:t>
            </a:r>
            <a:endParaRPr lang="en-US" sz="1100" dirty="0"/>
          </a:p>
        </p:txBody>
      </p:sp>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293143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 id="2147483888" r:id="rId33"/>
    <p:sldLayoutId id="214748388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 xmlns:a16="http://schemas.microsoft.com/office/drawing/2014/main" id="{668F123C-A27C-43C5-AB09-C326A553063D}"/>
              </a:ext>
            </a:extLst>
          </p:cNvPr>
          <p:cNvSpPr/>
          <p:nvPr userDrawn="1"/>
        </p:nvSpPr>
        <p:spPr>
          <a:xfrm>
            <a:off x="6285525" y="4841069"/>
            <a:ext cx="2606804" cy="253916"/>
          </a:xfrm>
          <a:prstGeom prst="rect">
            <a:avLst/>
          </a:prstGeom>
        </p:spPr>
        <p:txBody>
          <a:bodyPr wrap="none">
            <a:spAutoFit/>
          </a:bodyPr>
          <a:lstStyle/>
          <a:p>
            <a:r>
              <a:rPr lang="en-US" sz="1050" dirty="0" smtClean="0">
                <a:solidFill>
                  <a:schemeClr val="tx1">
                    <a:lumMod val="50000"/>
                    <a:lumOff val="50000"/>
                  </a:schemeClr>
                </a:solidFill>
                <a:latin typeface="Lato" charset="0"/>
                <a:ea typeface="Lato" charset="0"/>
                <a:cs typeface="Lato" charset="0"/>
              </a:rPr>
              <a:t>Copyright Intellipaat. All rights reserved. </a:t>
            </a:r>
            <a:endParaRPr lang="en-US" sz="1100" dirty="0"/>
          </a:p>
        </p:txBody>
      </p:sp>
    </p:spTree>
    <p:extLst>
      <p:ext uri="{BB962C8B-B14F-4D97-AF65-F5344CB8AC3E}">
        <p14:creationId xmlns:p14="http://schemas.microsoft.com/office/powerpoint/2010/main" val="20025687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7" y="117563"/>
            <a:ext cx="1665352" cy="580527"/>
          </a:xfrm>
          <a:prstGeom prst="rect">
            <a:avLst/>
          </a:prstGeom>
        </p:spPr>
      </p:pic>
      <p:sp>
        <p:nvSpPr>
          <p:cNvPr id="6" name="Rectangle 5">
            <a:extLst>
              <a:ext uri="{FF2B5EF4-FFF2-40B4-BE49-F238E27FC236}">
                <a16:creationId xmlns:a16="http://schemas.microsoft.com/office/drawing/2014/main" xmlns="" id="{8EE7E92E-F808-481A-9BB4-1E4B270CEE6C}"/>
              </a:ext>
            </a:extLst>
          </p:cNvPr>
          <p:cNvSpPr/>
          <p:nvPr userDrawn="1"/>
        </p:nvSpPr>
        <p:spPr>
          <a:xfrm>
            <a:off x="6586890" y="4837995"/>
            <a:ext cx="2584362" cy="253916"/>
          </a:xfrm>
          <a:prstGeom prst="rect">
            <a:avLst/>
          </a:prstGeom>
        </p:spPr>
        <p:txBody>
          <a:bodyPr wrap="none">
            <a:spAutoFit/>
          </a:bodyPr>
          <a:lstStyle/>
          <a:p>
            <a:r>
              <a:rPr lang="en-US" sz="1050" dirty="0" smtClean="0">
                <a:solidFill>
                  <a:schemeClr val="tx1">
                    <a:lumMod val="50000"/>
                    <a:lumOff val="50000"/>
                  </a:schemeClr>
                </a:solidFill>
                <a:latin typeface="Lato" charset="0"/>
                <a:ea typeface="Lato" charset="0"/>
                <a:cs typeface="Lato" charset="0"/>
              </a:rPr>
              <a:t>Copyright Intellipaat. All rights reserved. </a:t>
            </a:r>
            <a:endParaRPr lang="en-US" sz="1100" dirty="0"/>
          </a:p>
        </p:txBody>
      </p:sp>
    </p:spTree>
    <p:extLst>
      <p:ext uri="{BB962C8B-B14F-4D97-AF65-F5344CB8AC3E}">
        <p14:creationId xmlns:p14="http://schemas.microsoft.com/office/powerpoint/2010/main" val="40443647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xmlns=""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cxnSp>
        <p:nvCxnSpPr>
          <p:cNvPr id="4" name="Straight Connector 3">
            <a:extLst>
              <a:ext uri="{FF2B5EF4-FFF2-40B4-BE49-F238E27FC236}">
                <a16:creationId xmlns:a16="http://schemas.microsoft.com/office/drawing/2014/main" xmlns=""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7647807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 id="2147484003" r:id="rId31"/>
    <p:sldLayoutId id="2147484004" r:id="rId32"/>
    <p:sldLayoutId id="2147484005" r:id="rId33"/>
    <p:sldLayoutId id="2147484006"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294967295" orient="horz" pos="1620">
          <p15:clr>
            <a:srgbClr val="F26B43"/>
          </p15:clr>
        </p15:guide>
        <p15:guide id="4294967295" pos="2880">
          <p15:clr>
            <a:srgbClr val="F26B43"/>
          </p15:clr>
        </p15:guide>
        <p15:guide id="4294967295" pos="5465">
          <p15:clr>
            <a:srgbClr val="F26B43"/>
          </p15:clr>
        </p15:guide>
        <p15:guide id="4294967295" pos="29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3" y="120416"/>
            <a:ext cx="1360574" cy="474284"/>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1" y="4837995"/>
            <a:ext cx="2595582" cy="253916"/>
          </a:xfrm>
          <a:prstGeom prst="rect">
            <a:avLst/>
          </a:prstGeom>
        </p:spPr>
        <p:txBody>
          <a:bodyPr wrap="none">
            <a:spAutoFit/>
          </a:bodyPr>
          <a:lstStyle/>
          <a:p>
            <a:pPr defTabSz="685783"/>
            <a:r>
              <a:rPr lang="en-US" sz="1050" dirty="0">
                <a:solidFill>
                  <a:prstClr val="black">
                    <a:lumMod val="50000"/>
                    <a:lumOff val="50000"/>
                  </a:prstClr>
                </a:solidFill>
                <a:latin typeface="Lato" charset="0"/>
                <a:ea typeface="Lato" charset="0"/>
                <a:cs typeface="Lato" charset="0"/>
              </a:rPr>
              <a:t>Copyright Intellipaat. All rights reserved. </a:t>
            </a:r>
            <a:endParaRPr lang="en-US" sz="1100" dirty="0">
              <a:solidFill>
                <a:prstClr val="black"/>
              </a:solidFill>
            </a:endParaRPr>
          </a:p>
        </p:txBody>
      </p:sp>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8"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9013170"/>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 id="2147484026" r:id="rId19"/>
    <p:sldLayoutId id="2147484027" r:id="rId20"/>
    <p:sldLayoutId id="2147484028" r:id="rId21"/>
    <p:sldLayoutId id="2147484029" r:id="rId22"/>
    <p:sldLayoutId id="2147484030" r:id="rId23"/>
    <p:sldLayoutId id="2147484031" r:id="rId24"/>
    <p:sldLayoutId id="2147484032" r:id="rId25"/>
    <p:sldLayoutId id="2147484033" r:id="rId26"/>
    <p:sldLayoutId id="2147484034" r:id="rId27"/>
    <p:sldLayoutId id="2147484035" r:id="rId28"/>
    <p:sldLayoutId id="2147484036" r:id="rId29"/>
    <p:sldLayoutId id="2147484037" r:id="rId30"/>
    <p:sldLayoutId id="2147484038" r:id="rId31"/>
    <p:sldLayoutId id="2147484039" r:id="rId32"/>
    <p:sldLayoutId id="2147484040" r:id="rId33"/>
    <p:sldLayoutId id="2147484041" r:id="rId34"/>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620">
          <p15:clr>
            <a:srgbClr val="F26B43"/>
          </p15:clr>
        </p15:guide>
        <p15:guide id="4294967295" pos="2880">
          <p15:clr>
            <a:srgbClr val="F26B43"/>
          </p15:clr>
        </p15:guide>
        <p15:guide id="4294967295" pos="5465">
          <p15:clr>
            <a:srgbClr val="F26B43"/>
          </p15:clr>
        </p15:guide>
        <p15:guide id="4294967295" pos="29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cxnSp>
        <p:nvCxnSpPr>
          <p:cNvPr id="4" name="Straight Connector 3">
            <a:extLst>
              <a:ext uri="{FF2B5EF4-FFF2-40B4-BE49-F238E27FC236}">
                <a16:creationId xmlns:a16="http://schemas.microsoft.com/office/drawing/2014/main" xmlns=""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xmlns="" id="{7123BF02-B4C6-4694-88DF-50AD00B2DB53}"/>
              </a:ext>
            </a:extLst>
          </p:cNvPr>
          <p:cNvSpPr/>
          <p:nvPr userDrawn="1"/>
        </p:nvSpPr>
        <p:spPr>
          <a:xfrm>
            <a:off x="6586890" y="4837994"/>
            <a:ext cx="2589170" cy="253916"/>
          </a:xfrm>
          <a:prstGeom prst="rect">
            <a:avLst/>
          </a:prstGeom>
        </p:spPr>
        <p:txBody>
          <a:bodyPr wrap="none">
            <a:spAutoFit/>
          </a:bodyPr>
          <a:lstStyle/>
          <a:p>
            <a:r>
              <a:rPr lang="en-US" sz="1050" dirty="0">
                <a:solidFill>
                  <a:prstClr val="black">
                    <a:lumMod val="50000"/>
                    <a:lumOff val="50000"/>
                  </a:prstClr>
                </a:solidFill>
                <a:latin typeface="Lato" charset="0"/>
                <a:ea typeface="Lato" charset="0"/>
                <a:cs typeface="Lato" charset="0"/>
              </a:rPr>
              <a:t>Copyright Intellipaat. All rights reserved. </a:t>
            </a:r>
            <a:endParaRPr lang="en-US" sz="1100" dirty="0">
              <a:solidFill>
                <a:prstClr val="black"/>
              </a:solidFill>
            </a:endParaRPr>
          </a:p>
        </p:txBody>
      </p:sp>
    </p:spTree>
    <p:extLst>
      <p:ext uri="{BB962C8B-B14F-4D97-AF65-F5344CB8AC3E}">
        <p14:creationId xmlns:p14="http://schemas.microsoft.com/office/powerpoint/2010/main" val="2032346285"/>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620">
          <p15:clr>
            <a:srgbClr val="F26B43"/>
          </p15:clr>
        </p15:guide>
        <p15:guide id="4294967295" pos="2880">
          <p15:clr>
            <a:srgbClr val="F26B43"/>
          </p15:clr>
        </p15:guide>
        <p15:guide id="4294967295" pos="5465">
          <p15:clr>
            <a:srgbClr val="F26B43"/>
          </p15:clr>
        </p15:guide>
        <p15:guide id="4294967295"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45.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png"/><Relationship Id="rId4" Type="http://schemas.openxmlformats.org/officeDocument/2006/relationships/image" Target="../media/image65.png"/><Relationship Id="rId9" Type="http://schemas.openxmlformats.org/officeDocument/2006/relationships/image" Target="../media/image70.png"/></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189.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189.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189.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189.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189.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46F147F-C497-4FDA-958F-9D181C39771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8716" y="511897"/>
            <a:ext cx="2351113" cy="819578"/>
          </a:xfrm>
          <a:prstGeom prst="rect">
            <a:avLst/>
          </a:prstGeom>
        </p:spPr>
      </p:pic>
      <p:sp>
        <p:nvSpPr>
          <p:cNvPr id="7" name="Rectangle 6">
            <a:extLst>
              <a:ext uri="{FF2B5EF4-FFF2-40B4-BE49-F238E27FC236}">
                <a16:creationId xmlns="" xmlns:a16="http://schemas.microsoft.com/office/drawing/2014/main" id="{B4B7CB82-825F-4113-B671-CC8772E3D064}"/>
              </a:ext>
            </a:extLst>
          </p:cNvPr>
          <p:cNvSpPr/>
          <p:nvPr/>
        </p:nvSpPr>
        <p:spPr>
          <a:xfrm>
            <a:off x="6791987" y="27680"/>
            <a:ext cx="2238998" cy="968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3" y="-92467"/>
            <a:ext cx="9144000" cy="5143500"/>
          </a:xfrm>
          <a:prstGeom prst="rect">
            <a:avLst/>
          </a:prstGeom>
        </p:spPr>
      </p:pic>
      <p:sp>
        <p:nvSpPr>
          <p:cNvPr id="6" name="Rectangle 5"/>
          <p:cNvSpPr/>
          <p:nvPr/>
        </p:nvSpPr>
        <p:spPr>
          <a:xfrm>
            <a:off x="166255" y="1736525"/>
            <a:ext cx="4572000" cy="2460161"/>
          </a:xfrm>
          <a:prstGeom prst="rect">
            <a:avLst/>
          </a:prstGeom>
        </p:spPr>
        <p:txBody>
          <a:bodyPr>
            <a:spAutoFit/>
          </a:bodyPr>
          <a:lstStyle/>
          <a:p>
            <a:pPr marL="635" lvl="0" defTabSz="914400">
              <a:spcBef>
                <a:spcPts val="1000"/>
              </a:spcBef>
            </a:pPr>
            <a:r>
              <a:rPr lang="en-US" sz="2800" b="1" dirty="0">
                <a:solidFill>
                  <a:prstClr val="black">
                    <a:lumMod val="50000"/>
                    <a:lumOff val="50000"/>
                  </a:prstClr>
                </a:solidFill>
                <a:latin typeface="Raleway"/>
                <a:cs typeface="Calibri"/>
              </a:rPr>
              <a:t>Microsoft Azure Administrator Associate Training (AZ-103)</a:t>
            </a:r>
          </a:p>
          <a:p>
            <a:pPr marL="635" lvl="0" defTabSz="914400">
              <a:spcBef>
                <a:spcPts val="1000"/>
              </a:spcBef>
            </a:pPr>
            <a:r>
              <a:rPr lang="en-US" sz="2800" b="1" dirty="0">
                <a:solidFill>
                  <a:prstClr val="black">
                    <a:lumMod val="50000"/>
                    <a:lumOff val="50000"/>
                  </a:prstClr>
                </a:solidFill>
                <a:latin typeface="Raleway"/>
                <a:cs typeface="Calibri"/>
              </a:rPr>
              <a:t>Module </a:t>
            </a:r>
            <a:r>
              <a:rPr lang="en-US" sz="2800" b="1" dirty="0" smtClean="0">
                <a:solidFill>
                  <a:prstClr val="black">
                    <a:lumMod val="50000"/>
                    <a:lumOff val="50000"/>
                  </a:prstClr>
                </a:solidFill>
                <a:latin typeface="Raleway"/>
                <a:cs typeface="Calibri"/>
              </a:rPr>
              <a:t>2</a:t>
            </a:r>
            <a:endParaRPr lang="en-US" sz="2800" b="1" dirty="0">
              <a:solidFill>
                <a:prstClr val="black">
                  <a:lumMod val="50000"/>
                  <a:lumOff val="50000"/>
                </a:prstClr>
              </a:solidFill>
              <a:latin typeface="Raleway"/>
              <a:cs typeface="Calibri"/>
            </a:endParaRPr>
          </a:p>
          <a:p>
            <a:pPr lvl="0" defTabSz="914400">
              <a:lnSpc>
                <a:spcPct val="90000"/>
              </a:lnSpc>
              <a:spcBef>
                <a:spcPts val="1000"/>
              </a:spcBef>
            </a:pPr>
            <a:endParaRPr lang="en-US" sz="2800" dirty="0">
              <a:solidFill>
                <a:prstClr val="black">
                  <a:lumMod val="50000"/>
                  <a:lumOff val="50000"/>
                </a:prstClr>
              </a:solidFill>
              <a:latin typeface="Raleway"/>
            </a:endParaRPr>
          </a:p>
        </p:txBody>
      </p:sp>
      <p:pic>
        <p:nvPicPr>
          <p:cNvPr id="8" name="Picture 7">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56687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81381" y="2285681"/>
            <a:ext cx="6172865" cy="1025690"/>
          </a:xfrm>
        </p:spPr>
        <p:txBody>
          <a:bodyPr anchor="ctr"/>
          <a:lstStyle/>
          <a:p>
            <a:pPr algn="ctr"/>
            <a:r>
              <a:rPr lang="en-US" dirty="0" smtClean="0"/>
              <a:t>Introduction to Microsoft Azure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84490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966549" y="2283272"/>
            <a:ext cx="7782340" cy="576956"/>
          </a:xfrm>
        </p:spPr>
        <p:txBody>
          <a:bodyPr anchor="ctr"/>
          <a:lstStyle/>
          <a:p>
            <a:pPr algn="ctr"/>
            <a:r>
              <a:rPr lang="en-US" dirty="0" smtClean="0"/>
              <a:t>Azure Import Export Job Flow</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80306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a:endCxn id="16" idx="0"/>
          </p:cNvCxnSpPr>
          <p:nvPr/>
        </p:nvCxnSpPr>
        <p:spPr>
          <a:xfrm>
            <a:off x="5188276" y="1411412"/>
            <a:ext cx="2717437" cy="914553"/>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355597" y="197094"/>
            <a:ext cx="709805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rgbClr val="604878"/>
                </a:solidFill>
              </a:rPr>
              <a:t>Azure Import </a:t>
            </a:r>
            <a:r>
              <a:rPr lang="en-US" sz="2400" b="1" dirty="0" smtClean="0">
                <a:solidFill>
                  <a:srgbClr val="604878"/>
                </a:solidFill>
              </a:rPr>
              <a:t>Export Job Flow</a:t>
            </a:r>
            <a:endParaRPr lang="en-US" sz="2400" b="1" dirty="0">
              <a:solidFill>
                <a:srgbClr val="604878"/>
              </a:solidFill>
            </a:endParaRPr>
          </a:p>
        </p:txBody>
      </p:sp>
      <p:sp>
        <p:nvSpPr>
          <p:cNvPr id="7" name="TextBox 6"/>
          <p:cNvSpPr txBox="1"/>
          <p:nvPr/>
        </p:nvSpPr>
        <p:spPr>
          <a:xfrm>
            <a:off x="226344" y="2212886"/>
            <a:ext cx="1906621" cy="122341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685783"/>
            <a:r>
              <a:rPr lang="en-US" sz="1050" b="1" dirty="0">
                <a:solidFill>
                  <a:prstClr val="black"/>
                </a:solidFill>
                <a:latin typeface="Raleway"/>
              </a:rPr>
              <a:t>Creating</a:t>
            </a:r>
          </a:p>
          <a:p>
            <a:pPr defTabSz="685783"/>
            <a:r>
              <a:rPr lang="en-US" sz="1050" dirty="0">
                <a:solidFill>
                  <a:prstClr val="black"/>
                </a:solidFill>
                <a:latin typeface="Raleway"/>
              </a:rPr>
              <a:t>1. Prepare the Hard Drive using Import / Export Client Tool and Encrypt the drive with Bit Locker</a:t>
            </a:r>
          </a:p>
          <a:p>
            <a:pPr defTabSz="685783"/>
            <a:r>
              <a:rPr lang="en-US" sz="1050" dirty="0">
                <a:solidFill>
                  <a:prstClr val="black"/>
                </a:solidFill>
                <a:latin typeface="Raleway"/>
              </a:rPr>
              <a:t>2. Create an Import Export Job using Azure Portal</a:t>
            </a:r>
            <a:endParaRPr lang="en-IN" sz="1050" dirty="0">
              <a:solidFill>
                <a:prstClr val="black"/>
              </a:solidFill>
              <a:latin typeface="Raleway"/>
            </a:endParaRPr>
          </a:p>
        </p:txBody>
      </p:sp>
      <p:sp>
        <p:nvSpPr>
          <p:cNvPr id="15" name="TextBox 14"/>
          <p:cNvSpPr txBox="1"/>
          <p:nvPr/>
        </p:nvSpPr>
        <p:spPr>
          <a:xfrm>
            <a:off x="3520271" y="969827"/>
            <a:ext cx="1906621" cy="90024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defTabSz="685783"/>
            <a:r>
              <a:rPr lang="en-US" sz="1050" b="1" dirty="0">
                <a:solidFill>
                  <a:prstClr val="black"/>
                </a:solidFill>
                <a:latin typeface="Raleway"/>
              </a:rPr>
              <a:t>Shipping</a:t>
            </a:r>
          </a:p>
          <a:p>
            <a:pPr defTabSz="685783"/>
            <a:r>
              <a:rPr lang="en-US" sz="1050" dirty="0">
                <a:solidFill>
                  <a:prstClr val="black"/>
                </a:solidFill>
                <a:latin typeface="Raleway"/>
              </a:rPr>
              <a:t>3. Ship the hard drives to Microsoft Data Center.</a:t>
            </a:r>
          </a:p>
          <a:p>
            <a:pPr defTabSz="685783"/>
            <a:r>
              <a:rPr lang="en-US" sz="1050" dirty="0">
                <a:solidFill>
                  <a:prstClr val="black"/>
                </a:solidFill>
                <a:latin typeface="Raleway"/>
              </a:rPr>
              <a:t>4. The Carrier Delivers the hard drive to the data center.</a:t>
            </a:r>
            <a:endParaRPr lang="en-IN" sz="1100" dirty="0">
              <a:solidFill>
                <a:prstClr val="black"/>
              </a:solidFill>
            </a:endParaRPr>
          </a:p>
        </p:txBody>
      </p:sp>
      <p:sp>
        <p:nvSpPr>
          <p:cNvPr id="16" name="TextBox 15"/>
          <p:cNvSpPr txBox="1"/>
          <p:nvPr/>
        </p:nvSpPr>
        <p:spPr>
          <a:xfrm>
            <a:off x="6952402" y="2325965"/>
            <a:ext cx="1906621" cy="106182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783"/>
            <a:r>
              <a:rPr lang="en-US" sz="1050" b="1" dirty="0">
                <a:solidFill>
                  <a:prstClr val="black"/>
                </a:solidFill>
                <a:latin typeface="Raleway"/>
              </a:rPr>
              <a:t>Transferring</a:t>
            </a:r>
          </a:p>
          <a:p>
            <a:pPr defTabSz="685783"/>
            <a:r>
              <a:rPr lang="en-US" sz="1050" dirty="0">
                <a:solidFill>
                  <a:prstClr val="black"/>
                </a:solidFill>
                <a:latin typeface="Raleway"/>
              </a:rPr>
              <a:t>5. Hard Drives are processed at the data centers.</a:t>
            </a:r>
          </a:p>
          <a:p>
            <a:pPr defTabSz="685783"/>
            <a:r>
              <a:rPr lang="en-US" sz="1050" dirty="0">
                <a:solidFill>
                  <a:prstClr val="black"/>
                </a:solidFill>
                <a:latin typeface="Raleway"/>
              </a:rPr>
              <a:t>6. Data is copied from Hard Drive to Storage Account.</a:t>
            </a:r>
          </a:p>
        </p:txBody>
      </p:sp>
      <p:sp>
        <p:nvSpPr>
          <p:cNvPr id="17" name="TextBox 16"/>
          <p:cNvSpPr txBox="1"/>
          <p:nvPr/>
        </p:nvSpPr>
        <p:spPr>
          <a:xfrm>
            <a:off x="2582410" y="4084786"/>
            <a:ext cx="1535867" cy="73866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defTabSz="685783"/>
            <a:r>
              <a:rPr lang="en-US" sz="1050" b="1" dirty="0">
                <a:solidFill>
                  <a:prstClr val="black"/>
                </a:solidFill>
                <a:latin typeface="Raleway"/>
              </a:rPr>
              <a:t>Complete</a:t>
            </a:r>
          </a:p>
          <a:p>
            <a:pPr defTabSz="685783"/>
            <a:r>
              <a:rPr lang="en-US" sz="1050" dirty="0">
                <a:solidFill>
                  <a:prstClr val="black"/>
                </a:solidFill>
                <a:latin typeface="Raleway"/>
              </a:rPr>
              <a:t>8. Hard Drives are shipped back to the customer.</a:t>
            </a:r>
            <a:endParaRPr lang="en-IN" sz="1050" dirty="0">
              <a:solidFill>
                <a:prstClr val="black"/>
              </a:solidFill>
              <a:latin typeface="Raleway"/>
            </a:endParaRPr>
          </a:p>
        </p:txBody>
      </p:sp>
      <p:sp>
        <p:nvSpPr>
          <p:cNvPr id="18" name="TextBox 17"/>
          <p:cNvSpPr txBox="1"/>
          <p:nvPr/>
        </p:nvSpPr>
        <p:spPr>
          <a:xfrm>
            <a:off x="4965420" y="4091149"/>
            <a:ext cx="1527556" cy="73866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defTabSz="685783"/>
            <a:r>
              <a:rPr lang="en-US" sz="1050" b="1" dirty="0">
                <a:solidFill>
                  <a:prstClr val="black"/>
                </a:solidFill>
                <a:latin typeface="Raleway"/>
              </a:rPr>
              <a:t>Packaging</a:t>
            </a:r>
          </a:p>
          <a:p>
            <a:pPr defTabSz="685783"/>
            <a:r>
              <a:rPr lang="en-US" sz="1050" dirty="0">
                <a:solidFill>
                  <a:prstClr val="black"/>
                </a:solidFill>
                <a:latin typeface="Raleway"/>
              </a:rPr>
              <a:t>7. Hard Drives are packages for return shipping.</a:t>
            </a:r>
            <a:endParaRPr lang="en-IN" sz="1050" dirty="0">
              <a:solidFill>
                <a:prstClr val="black"/>
              </a:solidFill>
              <a:latin typeface="Raleway"/>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0276" y="3021677"/>
            <a:ext cx="864000" cy="86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8276" y="1839965"/>
            <a:ext cx="972000" cy="97200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786680" y="2949739"/>
            <a:ext cx="997274" cy="997274"/>
          </a:xfrm>
          <a:prstGeom prst="rect">
            <a:avLst/>
          </a:prstGeom>
        </p:spPr>
      </p:pic>
      <p:cxnSp>
        <p:nvCxnSpPr>
          <p:cNvPr id="11" name="Elbow Connector 10"/>
          <p:cNvCxnSpPr>
            <a:stCxn id="7" idx="0"/>
            <a:endCxn id="15" idx="1"/>
          </p:cNvCxnSpPr>
          <p:nvPr/>
        </p:nvCxnSpPr>
        <p:spPr>
          <a:xfrm rot="5400000" flipH="1" flipV="1">
            <a:off x="1953495" y="646110"/>
            <a:ext cx="792936" cy="2340616"/>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54" y="1058480"/>
            <a:ext cx="900000" cy="900000"/>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7127" y="1089160"/>
            <a:ext cx="883578" cy="883578"/>
          </a:xfrm>
          <a:prstGeom prst="rect">
            <a:avLst/>
          </a:prstGeom>
        </p:spPr>
      </p:pic>
      <p:cxnSp>
        <p:nvCxnSpPr>
          <p:cNvPr id="24" name="Elbow Connector 23"/>
          <p:cNvCxnSpPr>
            <a:stCxn id="16" idx="2"/>
          </p:cNvCxnSpPr>
          <p:nvPr/>
        </p:nvCxnSpPr>
        <p:spPr>
          <a:xfrm rot="5400000">
            <a:off x="6586092" y="3140861"/>
            <a:ext cx="1072689" cy="156655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650" y="3741021"/>
            <a:ext cx="904126" cy="904126"/>
          </a:xfrm>
          <a:prstGeom prst="rect">
            <a:avLst/>
          </a:prstGeom>
        </p:spPr>
      </p:pic>
      <p:cxnSp>
        <p:nvCxnSpPr>
          <p:cNvPr id="29" name="Elbow Connector 28"/>
          <p:cNvCxnSpPr>
            <a:stCxn id="18" idx="1"/>
          </p:cNvCxnSpPr>
          <p:nvPr/>
        </p:nvCxnSpPr>
        <p:spPr>
          <a:xfrm rot="10800000">
            <a:off x="3904624" y="4460481"/>
            <a:ext cx="1060796" cy="1"/>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Elbow Connector 31"/>
          <p:cNvCxnSpPr/>
          <p:nvPr/>
        </p:nvCxnSpPr>
        <p:spPr>
          <a:xfrm rot="10800000">
            <a:off x="1179654" y="3448375"/>
            <a:ext cx="1272048" cy="10241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308" y="3834243"/>
            <a:ext cx="900000" cy="900000"/>
          </a:xfrm>
          <a:prstGeom prst="rect">
            <a:avLst/>
          </a:prstGeom>
          <a:solidFill>
            <a:schemeClr val="bg1"/>
          </a:solidFill>
        </p:spPr>
      </p:pic>
      <p:pic>
        <p:nvPicPr>
          <p:cNvPr id="20" name="Picture 19">
            <a:extLst>
              <a:ext uri="{FF2B5EF4-FFF2-40B4-BE49-F238E27FC236}">
                <a16:creationId xmlns="" xmlns:a16="http://schemas.microsoft.com/office/drawing/2014/main" id="{489CA974-BFDD-4137-A608-C539BA067DF5}"/>
              </a:ext>
            </a:extLst>
          </p:cNvPr>
          <p:cNvPicPr>
            <a:picLocks noChangeAspect="1"/>
          </p:cNvPicPr>
          <p:nvPr/>
        </p:nvPicPr>
        <p:blipFill>
          <a:blip r:embed="rId10"/>
          <a:stretch>
            <a:fillRect/>
          </a:stretch>
        </p:blipFill>
        <p:spPr>
          <a:xfrm>
            <a:off x="-10633" y="10633"/>
            <a:ext cx="9144000" cy="5143500"/>
          </a:xfrm>
          <a:prstGeom prst="rect">
            <a:avLst/>
          </a:prstGeom>
        </p:spPr>
      </p:pic>
    </p:spTree>
    <p:extLst>
      <p:ext uri="{BB962C8B-B14F-4D97-AF65-F5344CB8AC3E}">
        <p14:creationId xmlns:p14="http://schemas.microsoft.com/office/powerpoint/2010/main" val="2422444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18"/>
                                        </p:tgtEl>
                                      </p:cBhvr>
                                    </p:animEffect>
                                    <p:animScale>
                                      <p:cBhvr>
                                        <p:cTn id="22" dur="250" autoRev="1" fill="hold"/>
                                        <p:tgtEl>
                                          <p:spTgt spid="18"/>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17"/>
                                        </p:tgtEl>
                                      </p:cBhvr>
                                    </p:animEffect>
                                    <p:animScale>
                                      <p:cBhvr>
                                        <p:cTn id="2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P spid="1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966549" y="2283272"/>
            <a:ext cx="7782340" cy="576956"/>
          </a:xfrm>
        </p:spPr>
        <p:txBody>
          <a:bodyPr anchor="ctr"/>
          <a:lstStyle/>
          <a:p>
            <a:pPr algn="ctr"/>
            <a:r>
              <a:rPr lang="en-IN" dirty="0"/>
              <a:t>Azure File </a:t>
            </a:r>
            <a:r>
              <a:rPr lang="en-IN" dirty="0" smtClean="0"/>
              <a:t>Sync</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4042150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a:t>Why Azure File </a:t>
            </a:r>
            <a:r>
              <a:rPr lang="en-IN" dirty="0" smtClean="0"/>
              <a:t>Sync?</a:t>
            </a:r>
            <a:endParaRPr lang="en-US" dirty="0"/>
          </a:p>
        </p:txBody>
      </p:sp>
    </p:spTree>
    <p:extLst>
      <p:ext uri="{BB962C8B-B14F-4D97-AF65-F5344CB8AC3E}">
        <p14:creationId xmlns:p14="http://schemas.microsoft.com/office/powerpoint/2010/main" val="9451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Azure </a:t>
            </a:r>
            <a:r>
              <a:rPr kumimoji="0" lang="en-GB" sz="2400" b="1" i="0" u="none" strike="noStrike" kern="1200" cap="none" spc="0" normalizeH="0" baseline="0" noProof="0" dirty="0" smtClean="0">
                <a:ln>
                  <a:noFill/>
                </a:ln>
                <a:solidFill>
                  <a:srgbClr val="604878"/>
                </a:solidFill>
                <a:effectLst/>
                <a:uLnTx/>
                <a:uFillTx/>
                <a:latin typeface="Raleway Light" charset="0"/>
              </a:rPr>
              <a:t>File Sync?</a:t>
            </a:r>
            <a:endParaRPr kumimoji="0" lang="en-GB" sz="2400" b="1" i="0" u="none" strike="noStrike" kern="1200" cap="none" spc="0" normalizeH="0" baseline="0" noProof="0" dirty="0">
              <a:ln>
                <a:noFill/>
              </a:ln>
              <a:solidFill>
                <a:srgbClr val="604878"/>
              </a:solidFill>
              <a:effectLst/>
              <a:uLnTx/>
              <a:uFillTx/>
              <a:latin typeface="Raleway Light" charset="0"/>
            </a:endParaRPr>
          </a:p>
        </p:txBody>
      </p:sp>
      <p:sp>
        <p:nvSpPr>
          <p:cNvPr id="5" name="Rectangle: Rounded Corners 1">
            <a:extLst>
              <a:ext uri="{FF2B5EF4-FFF2-40B4-BE49-F238E27FC236}">
                <a16:creationId xmlns="" xmlns:a16="http://schemas.microsoft.com/office/drawing/2014/main" id="{0E8EBA97-FB3A-4A21-8F54-6B4BDE0F413D}"/>
              </a:ext>
            </a:extLst>
          </p:cNvPr>
          <p:cNvSpPr/>
          <p:nvPr/>
        </p:nvSpPr>
        <p:spPr>
          <a:xfrm>
            <a:off x="686566" y="1191446"/>
            <a:ext cx="7419744" cy="63735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prstClr val="black">
                    <a:lumMod val="85000"/>
                    <a:lumOff val="15000"/>
                  </a:prstClr>
                </a:solidFill>
                <a:latin typeface="Raleway"/>
              </a:rPr>
              <a:t>Azure File </a:t>
            </a:r>
            <a:r>
              <a:rPr lang="en-US" sz="1400" dirty="0" smtClean="0">
                <a:solidFill>
                  <a:prstClr val="black">
                    <a:lumMod val="85000"/>
                    <a:lumOff val="15000"/>
                  </a:prstClr>
                </a:solidFill>
                <a:latin typeface="Raleway"/>
              </a:rPr>
              <a:t>Sync allows </a:t>
            </a:r>
            <a:r>
              <a:rPr lang="en-US" sz="1400" dirty="0">
                <a:solidFill>
                  <a:prstClr val="black">
                    <a:lumMod val="85000"/>
                    <a:lumOff val="15000"/>
                  </a:prstClr>
                </a:solidFill>
                <a:latin typeface="Raleway"/>
              </a:rPr>
              <a:t>the synchronization of on-premises file servers with Azure Files supported by Storage </a:t>
            </a:r>
            <a:r>
              <a:rPr lang="en-US" sz="1400" dirty="0" smtClean="0">
                <a:solidFill>
                  <a:prstClr val="black">
                    <a:lumMod val="85000"/>
                    <a:lumOff val="15000"/>
                  </a:prstClr>
                </a:solidFill>
                <a:latin typeface="Raleway"/>
              </a:rPr>
              <a:t>Accounts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085" y="2300084"/>
            <a:ext cx="2340706" cy="2340706"/>
          </a:xfrm>
          <a:prstGeom prst="rect">
            <a:avLst/>
          </a:prstGeom>
        </p:spPr>
      </p:pic>
      <p:pic>
        <p:nvPicPr>
          <p:cNvPr id="6" name="Picture 5">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pic>
        <p:nvPicPr>
          <p:cNvPr id="7" name="Picture 6">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41767" y="163033"/>
            <a:ext cx="9144000" cy="5143500"/>
          </a:xfrm>
          <a:prstGeom prst="rect">
            <a:avLst/>
          </a:prstGeom>
        </p:spPr>
      </p:pic>
    </p:spTree>
    <p:extLst>
      <p:ext uri="{BB962C8B-B14F-4D97-AF65-F5344CB8AC3E}">
        <p14:creationId xmlns:p14="http://schemas.microsoft.com/office/powerpoint/2010/main" val="64375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a:t>What is Azure File </a:t>
            </a:r>
            <a:r>
              <a:rPr lang="en-IN" dirty="0" smtClean="0"/>
              <a:t>Sync?</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70265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5"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What is Azure </a:t>
            </a:r>
            <a:r>
              <a:rPr lang="en-GB" sz="2400" b="1" dirty="0" smtClean="0">
                <a:solidFill>
                  <a:srgbClr val="604878"/>
                </a:solidFill>
              </a:rPr>
              <a:t>File Sync</a:t>
            </a:r>
            <a:r>
              <a:rPr kumimoji="0" lang="en-GB" sz="2400" b="1" i="0" u="none" strike="noStrike" kern="1200" cap="none" spc="0" normalizeH="0" baseline="0" noProof="0" dirty="0" smtClean="0">
                <a:ln>
                  <a:noFill/>
                </a:ln>
                <a:solidFill>
                  <a:srgbClr val="604878"/>
                </a:solidFill>
                <a:effectLst/>
                <a:uLnTx/>
                <a:uFillTx/>
                <a:latin typeface="Raleway Light" charset="0"/>
              </a:rPr>
              <a:t>?</a:t>
            </a:r>
            <a:endParaRPr kumimoji="0" lang="en-GB" sz="2400" b="1" i="0" u="none" strike="noStrike" kern="1200" cap="none" spc="0" normalizeH="0" baseline="0" noProof="0" dirty="0">
              <a:ln>
                <a:noFill/>
              </a:ln>
              <a:solidFill>
                <a:srgbClr val="604878"/>
              </a:solidFill>
              <a:effectLst/>
              <a:uLnTx/>
              <a:uFillTx/>
              <a:latin typeface="Raleway Light" charset="0"/>
            </a:endParaRPr>
          </a:p>
        </p:txBody>
      </p:sp>
      <p:sp>
        <p:nvSpPr>
          <p:cNvPr id="5" name="Rectangle: Rounded Corners 1">
            <a:extLst>
              <a:ext uri="{FF2B5EF4-FFF2-40B4-BE49-F238E27FC236}">
                <a16:creationId xmlns="" xmlns:a16="http://schemas.microsoft.com/office/drawing/2014/main" id="{0E8EBA97-FB3A-4A21-8F54-6B4BDE0F413D}"/>
              </a:ext>
            </a:extLst>
          </p:cNvPr>
          <p:cNvSpPr/>
          <p:nvPr/>
        </p:nvSpPr>
        <p:spPr>
          <a:xfrm>
            <a:off x="686566" y="1194180"/>
            <a:ext cx="7419744" cy="7200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1"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Azure </a:t>
            </a:r>
            <a:r>
              <a:rPr kumimoji="0" lang="en-US" sz="1400" b="0" i="0" u="none" strike="noStrike" kern="1200" cap="none" spc="0" normalizeH="0" baseline="0" noProof="0" dirty="0">
                <a:ln>
                  <a:noFill/>
                </a:ln>
                <a:solidFill>
                  <a:prstClr val="black"/>
                </a:solidFill>
                <a:effectLst/>
                <a:uLnTx/>
                <a:uFillTx/>
                <a:latin typeface="Raleway"/>
                <a:ea typeface="+mn-ea"/>
                <a:cs typeface="+mn-cs"/>
              </a:rPr>
              <a:t>File </a:t>
            </a: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Sync provides </a:t>
            </a:r>
            <a:r>
              <a:rPr kumimoji="0" lang="en-US" sz="1400" b="0" i="0" u="none" strike="noStrike" kern="1200" cap="none" spc="0" normalizeH="0" baseline="0" noProof="0" dirty="0">
                <a:ln>
                  <a:noFill/>
                </a:ln>
                <a:solidFill>
                  <a:prstClr val="black"/>
                </a:solidFill>
                <a:effectLst/>
                <a:uLnTx/>
                <a:uFillTx/>
                <a:latin typeface="Raleway"/>
                <a:ea typeface="+mn-ea"/>
                <a:cs typeface="+mn-cs"/>
              </a:rPr>
              <a:t>on-premises users and applications with quicker access to cloud </a:t>
            </a: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files</a:t>
            </a:r>
            <a:endParaRPr kumimoji="0" lang="en-IN" sz="1400" b="0" i="0" u="none" strike="noStrike" kern="1200" cap="none" spc="0" normalizeH="0" baseline="0" noProof="0" dirty="0">
              <a:ln>
                <a:noFill/>
              </a:ln>
              <a:solidFill>
                <a:prstClr val="black"/>
              </a:solidFill>
              <a:effectLst/>
              <a:uLnTx/>
              <a:uFillTx/>
              <a:latin typeface="Raleway"/>
              <a:ea typeface="+mn-ea"/>
              <a:cs typeface="+mn-cs"/>
            </a:endParaRPr>
          </a:p>
        </p:txBody>
      </p:sp>
      <p:sp>
        <p:nvSpPr>
          <p:cNvPr id="4" name="Rectangle: Rounded Corners 1">
            <a:extLst>
              <a:ext uri="{FF2B5EF4-FFF2-40B4-BE49-F238E27FC236}">
                <a16:creationId xmlns="" xmlns:a16="http://schemas.microsoft.com/office/drawing/2014/main" id="{0E8EBA97-FB3A-4A21-8F54-6B4BDE0F413D}"/>
              </a:ext>
            </a:extLst>
          </p:cNvPr>
          <p:cNvSpPr/>
          <p:nvPr/>
        </p:nvSpPr>
        <p:spPr>
          <a:xfrm>
            <a:off x="686566" y="2252991"/>
            <a:ext cx="7419744" cy="7200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defRPr/>
            </a:pPr>
            <a:r>
              <a:rPr lang="en-US" sz="1400" dirty="0">
                <a:solidFill>
                  <a:prstClr val="black"/>
                </a:solidFill>
                <a:latin typeface="Raleway"/>
              </a:rPr>
              <a:t>Azure File </a:t>
            </a:r>
            <a:r>
              <a:rPr lang="en-US" sz="1400" dirty="0" smtClean="0">
                <a:solidFill>
                  <a:prstClr val="black"/>
                </a:solidFill>
                <a:latin typeface="Raleway"/>
              </a:rPr>
              <a:t>Sync is powered </a:t>
            </a:r>
            <a:r>
              <a:rPr kumimoji="0" lang="en-US" sz="1400" b="0" i="0" u="none" strike="noStrike" kern="1200" cap="none" spc="0" normalizeH="0" baseline="0" noProof="0" dirty="0">
                <a:ln>
                  <a:noFill/>
                </a:ln>
                <a:solidFill>
                  <a:prstClr val="black"/>
                </a:solidFill>
                <a:effectLst/>
                <a:uLnTx/>
                <a:uFillTx/>
                <a:latin typeface="Raleway"/>
                <a:ea typeface="+mn-ea"/>
                <a:cs typeface="+mn-cs"/>
              </a:rPr>
              <a:t>by local </a:t>
            </a: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caches and continually </a:t>
            </a:r>
            <a:r>
              <a:rPr kumimoji="0" lang="en-US" sz="1400" b="0" i="0" u="none" strike="noStrike" kern="1200" cap="none" spc="0" normalizeH="0" baseline="0" noProof="0" dirty="0">
                <a:ln>
                  <a:noFill/>
                </a:ln>
                <a:solidFill>
                  <a:prstClr val="black"/>
                </a:solidFill>
                <a:effectLst/>
                <a:uLnTx/>
                <a:uFillTx/>
                <a:latin typeface="Raleway"/>
                <a:ea typeface="+mn-ea"/>
                <a:cs typeface="+mn-cs"/>
              </a:rPr>
              <a:t>synchronizes with Windows </a:t>
            </a: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Server </a:t>
            </a:r>
            <a:endParaRPr kumimoji="0" lang="en-IN" sz="1400" b="0" i="0" u="none" strike="noStrike" kern="1200" cap="none" spc="0" normalizeH="0" baseline="0" noProof="0" dirty="0">
              <a:ln>
                <a:noFill/>
              </a:ln>
              <a:solidFill>
                <a:prstClr val="black"/>
              </a:solidFill>
              <a:effectLst/>
              <a:uLnTx/>
              <a:uFillTx/>
              <a:latin typeface="Raleway"/>
              <a:ea typeface="+mn-ea"/>
              <a:cs typeface="+mn-cs"/>
            </a:endParaRPr>
          </a:p>
        </p:txBody>
      </p:sp>
      <p:sp>
        <p:nvSpPr>
          <p:cNvPr id="6" name="Rectangle: Rounded Corners 1">
            <a:extLst>
              <a:ext uri="{FF2B5EF4-FFF2-40B4-BE49-F238E27FC236}">
                <a16:creationId xmlns="" xmlns:a16="http://schemas.microsoft.com/office/drawing/2014/main" id="{0E8EBA97-FB3A-4A21-8F54-6B4BDE0F413D}"/>
              </a:ext>
            </a:extLst>
          </p:cNvPr>
          <p:cNvSpPr/>
          <p:nvPr/>
        </p:nvSpPr>
        <p:spPr>
          <a:xfrm>
            <a:off x="686566" y="3311802"/>
            <a:ext cx="7419744" cy="7200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defRPr/>
            </a:pP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This helps </a:t>
            </a:r>
            <a:r>
              <a:rPr kumimoji="0" lang="en-US" sz="1400" b="0" i="0" u="none" strike="noStrike" kern="1200" cap="none" spc="0" normalizeH="0" baseline="0" noProof="0" dirty="0">
                <a:ln>
                  <a:noFill/>
                </a:ln>
                <a:solidFill>
                  <a:prstClr val="black"/>
                </a:solidFill>
                <a:effectLst/>
                <a:uLnTx/>
                <a:uFillTx/>
                <a:latin typeface="Raleway"/>
                <a:ea typeface="+mn-ea"/>
                <a:cs typeface="+mn-cs"/>
              </a:rPr>
              <a:t>organizations with multiple sites </a:t>
            </a: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to </a:t>
            </a:r>
            <a:r>
              <a:rPr kumimoji="0" lang="en-US" sz="1400" b="0" i="0" u="none" strike="noStrike" kern="1200" cap="none" spc="0" normalizeH="0" baseline="0" noProof="0" dirty="0">
                <a:ln>
                  <a:noFill/>
                </a:ln>
                <a:solidFill>
                  <a:prstClr val="black"/>
                </a:solidFill>
                <a:effectLst/>
                <a:uLnTx/>
                <a:uFillTx/>
                <a:latin typeface="Raleway"/>
                <a:ea typeface="+mn-ea"/>
                <a:cs typeface="+mn-cs"/>
              </a:rPr>
              <a:t>centralize their files onto a single shared server or </a:t>
            </a:r>
            <a:r>
              <a:rPr kumimoji="0" lang="en-US" sz="1400" b="0" i="0" u="none" strike="noStrike" kern="1200" cap="none" spc="0" normalizeH="0" baseline="0" noProof="0" dirty="0" smtClean="0">
                <a:ln>
                  <a:noFill/>
                </a:ln>
                <a:solidFill>
                  <a:prstClr val="black"/>
                </a:solidFill>
                <a:effectLst/>
                <a:uLnTx/>
                <a:uFillTx/>
                <a:latin typeface="Raleway"/>
                <a:ea typeface="+mn-ea"/>
                <a:cs typeface="+mn-cs"/>
              </a:rPr>
              <a:t>VM</a:t>
            </a:r>
            <a:endParaRPr kumimoji="0" lang="en-IN" sz="1400" b="0" i="0" u="none" strike="noStrike" kern="1200" cap="none" spc="0" normalizeH="0" baseline="0" noProof="0" dirty="0">
              <a:ln>
                <a:noFill/>
              </a:ln>
              <a:solidFill>
                <a:prstClr val="black"/>
              </a:solidFill>
              <a:effectLst/>
              <a:uLnTx/>
              <a:uFillTx/>
              <a:latin typeface="Raleway"/>
              <a:ea typeface="+mn-ea"/>
              <a:cs typeface="+mn-cs"/>
            </a:endParaRPr>
          </a:p>
        </p:txBody>
      </p:sp>
      <p:pic>
        <p:nvPicPr>
          <p:cNvPr id="7" name="Picture 6">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47381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2466333" y="2109363"/>
            <a:ext cx="5098914" cy="1224337"/>
          </a:xfrm>
        </p:spPr>
        <p:txBody>
          <a:bodyPr anchor="ctr"/>
          <a:lstStyle/>
          <a:p>
            <a:pPr algn="ctr"/>
            <a:r>
              <a:rPr lang="en-IN" dirty="0" smtClean="0"/>
              <a:t>Azure Blob Storage </a:t>
            </a:r>
            <a:r>
              <a:rPr lang="en-IN" dirty="0"/>
              <a:t>Backup</a:t>
            </a:r>
            <a:endParaRPr lang="en-US" dirty="0"/>
          </a:p>
        </p:txBody>
      </p:sp>
      <p:pic>
        <p:nvPicPr>
          <p:cNvPr id="2" name="Picture 1"/>
          <p:cNvPicPr>
            <a:picLocks noChangeAspect="1"/>
          </p:cNvPicPr>
          <p:nvPr/>
        </p:nvPicPr>
        <p:blipFill>
          <a:blip r:embed="rId2"/>
          <a:srcRect/>
          <a:stretch/>
        </p:blipFill>
        <p:spPr>
          <a:xfrm>
            <a:off x="1327241" y="2147488"/>
            <a:ext cx="1139092" cy="1139092"/>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403152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Azure </a:t>
            </a:r>
            <a:r>
              <a:rPr lang="en-IN" dirty="0" smtClean="0"/>
              <a:t>Blob </a:t>
            </a:r>
            <a:r>
              <a:rPr lang="en-IN" dirty="0"/>
              <a:t>Storage Backup</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47116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34102"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smtClean="0">
                <a:ln>
                  <a:noFill/>
                </a:ln>
                <a:solidFill>
                  <a:srgbClr val="604878"/>
                </a:solidFill>
                <a:effectLst/>
                <a:uLnTx/>
                <a:uFillTx/>
                <a:latin typeface="Raleway Light" charset="0"/>
              </a:rPr>
              <a:t>Azure Blob Storage</a:t>
            </a:r>
            <a:r>
              <a:rPr kumimoji="0" lang="en-GB" sz="2400" b="1" i="0" u="none" strike="noStrike" kern="1200" cap="none" spc="0" normalizeH="0" noProof="0" dirty="0" smtClean="0">
                <a:ln>
                  <a:noFill/>
                </a:ln>
                <a:solidFill>
                  <a:srgbClr val="604878"/>
                </a:solidFill>
                <a:effectLst/>
                <a:uLnTx/>
                <a:uFillTx/>
                <a:latin typeface="Raleway Light" charset="0"/>
              </a:rPr>
              <a:t> Backup</a:t>
            </a:r>
            <a:endParaRPr kumimoji="0" lang="en-GB" sz="2400" b="1" i="0" u="none" strike="noStrike" kern="1200" cap="none" spc="0" normalizeH="0" baseline="0" noProof="0" dirty="0">
              <a:ln>
                <a:noFill/>
              </a:ln>
              <a:solidFill>
                <a:srgbClr val="604878"/>
              </a:solidFill>
              <a:effectLst/>
              <a:uLnTx/>
              <a:uFillTx/>
              <a:latin typeface="Raleway Light" charset="0"/>
            </a:endParaRP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772291" y="1178709"/>
            <a:ext cx="7419744" cy="983466"/>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The Azure Backup service backs up data to the Microsoft Azure cloud. Data can be backed up and recovered at a granular level, including backup of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files and folders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901" y="2496896"/>
            <a:ext cx="2408524" cy="2408524"/>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4269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1">
            <a:extLst>
              <a:ext uri="{FF2B5EF4-FFF2-40B4-BE49-F238E27FC236}">
                <a16:creationId xmlns="" xmlns:a16="http://schemas.microsoft.com/office/drawing/2014/main" id="{F331D653-9456-4EAB-82F2-7435A2C3D104}"/>
              </a:ext>
            </a:extLst>
          </p:cNvPr>
          <p:cNvSpPr/>
          <p:nvPr/>
        </p:nvSpPr>
        <p:spPr>
          <a:xfrm>
            <a:off x="1244891" y="1065558"/>
            <a:ext cx="6818336" cy="821171"/>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Microsoft Azure </a:t>
            </a:r>
            <a:r>
              <a:rPr lang="en-US" sz="1200" dirty="0" smtClean="0">
                <a:solidFill>
                  <a:schemeClr val="tx1"/>
                </a:solidFill>
                <a:latin typeface="Raleway"/>
              </a:rPr>
              <a:t>Storage is </a:t>
            </a:r>
            <a:r>
              <a:rPr lang="en-US" sz="1200" dirty="0">
                <a:solidFill>
                  <a:schemeClr val="tx1"/>
                </a:solidFill>
                <a:latin typeface="Raleway"/>
              </a:rPr>
              <a:t>an umbrella term that represents a suite of </a:t>
            </a:r>
            <a:r>
              <a:rPr lang="en-US" sz="1200" dirty="0" smtClean="0">
                <a:solidFill>
                  <a:schemeClr val="tx1"/>
                </a:solidFill>
                <a:latin typeface="Raleway"/>
              </a:rPr>
              <a:t>cloud-based</a:t>
            </a:r>
            <a:r>
              <a:rPr lang="en-US" sz="1200" dirty="0">
                <a:solidFill>
                  <a:schemeClr val="tx1"/>
                </a:solidFill>
                <a:latin typeface="Raleway"/>
              </a:rPr>
              <a:t>, highly available and durable storage services that are fully managed by Microsoft and </a:t>
            </a:r>
            <a:r>
              <a:rPr lang="en-US" sz="1200" dirty="0" smtClean="0">
                <a:solidFill>
                  <a:schemeClr val="tx1"/>
                </a:solidFill>
                <a:latin typeface="Raleway"/>
              </a:rPr>
              <a:t>is </a:t>
            </a:r>
            <a:r>
              <a:rPr lang="en-US" sz="1200" dirty="0">
                <a:solidFill>
                  <a:schemeClr val="tx1"/>
                </a:solidFill>
                <a:latin typeface="Raleway"/>
              </a:rPr>
              <a:t>curated for modern data storage </a:t>
            </a:r>
            <a:r>
              <a:rPr lang="en-US" sz="1200" dirty="0" smtClean="0">
                <a:solidFill>
                  <a:schemeClr val="tx1"/>
                </a:solidFill>
                <a:latin typeface="Raleway"/>
              </a:rPr>
              <a:t>scenarios </a:t>
            </a:r>
            <a:endParaRPr lang="en-IN" sz="1200" dirty="0">
              <a:solidFill>
                <a:schemeClr val="tx1"/>
              </a:solidFill>
              <a:latin typeface="Raleway"/>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231" y="3246842"/>
            <a:ext cx="856636" cy="623007"/>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231" y="3869850"/>
            <a:ext cx="856636" cy="623007"/>
          </a:xfrm>
          <a:prstGeom prst="rect">
            <a:avLst/>
          </a:prstGeom>
        </p:spPr>
      </p:pic>
      <p:cxnSp>
        <p:nvCxnSpPr>
          <p:cNvPr id="9" name="Straight Connector 8"/>
          <p:cNvCxnSpPr/>
          <p:nvPr/>
        </p:nvCxnSpPr>
        <p:spPr>
          <a:xfrm>
            <a:off x="3854905" y="4492857"/>
            <a:ext cx="0" cy="158433"/>
          </a:xfrm>
          <a:prstGeom prst="line">
            <a:avLst/>
          </a:prstGeom>
          <a:ln w="38100">
            <a:solidFill>
              <a:srgbClr val="6A0A0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80485" y="4492857"/>
            <a:ext cx="0" cy="158433"/>
          </a:xfrm>
          <a:prstGeom prst="line">
            <a:avLst/>
          </a:prstGeom>
          <a:ln w="38100">
            <a:solidFill>
              <a:srgbClr val="6A0A0A"/>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313482" y="4651289"/>
            <a:ext cx="778759" cy="118668"/>
          </a:xfrm>
          <a:prstGeom prst="rect">
            <a:avLst/>
          </a:prstGeom>
          <a:solidFill>
            <a:srgbClr val="6A0A0A"/>
          </a:solidFill>
          <a:ln>
            <a:solidFill>
              <a:srgbClr val="6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Elbow Connector 19"/>
          <p:cNvCxnSpPr>
            <a:stCxn id="7" idx="0"/>
            <a:endCxn id="47" idx="0"/>
          </p:cNvCxnSpPr>
          <p:nvPr/>
        </p:nvCxnSpPr>
        <p:spPr>
          <a:xfrm rot="5400000" flipH="1" flipV="1">
            <a:off x="4348889" y="2379854"/>
            <a:ext cx="237649" cy="1496330"/>
          </a:xfrm>
          <a:prstGeom prst="bentConnector3">
            <a:avLst>
              <a:gd name="adj1" fmla="val 329400"/>
            </a:avLst>
          </a:prstGeom>
          <a:ln w="19050">
            <a:solidFill>
              <a:srgbClr val="6A0A0A"/>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414870" y="3009193"/>
            <a:ext cx="1602017" cy="1562880"/>
          </a:xfrm>
          <a:prstGeom prst="rect">
            <a:avLst/>
          </a:prstGeom>
          <a:noFill/>
          <a:ln w="28575">
            <a:solidFill>
              <a:srgbClr val="6A0A0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p:cNvSpPr/>
          <p:nvPr/>
        </p:nvSpPr>
        <p:spPr>
          <a:xfrm>
            <a:off x="4600288" y="3128018"/>
            <a:ext cx="304087" cy="2698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55"/>
          <p:cNvSpPr/>
          <p:nvPr/>
        </p:nvSpPr>
        <p:spPr>
          <a:xfrm>
            <a:off x="5063835" y="3128018"/>
            <a:ext cx="304087" cy="2698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56"/>
          <p:cNvSpPr/>
          <p:nvPr/>
        </p:nvSpPr>
        <p:spPr>
          <a:xfrm>
            <a:off x="5527383" y="3128018"/>
            <a:ext cx="304087" cy="269841"/>
          </a:xfrm>
          <a:prstGeom prst="rect">
            <a:avLst/>
          </a:prstGeom>
          <a:solidFill>
            <a:srgbClr val="812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57"/>
          <p:cNvSpPr/>
          <p:nvPr/>
        </p:nvSpPr>
        <p:spPr>
          <a:xfrm>
            <a:off x="4600288" y="3517789"/>
            <a:ext cx="304087" cy="269841"/>
          </a:xfrm>
          <a:prstGeom prst="rect">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Rectangle 59"/>
          <p:cNvSpPr/>
          <p:nvPr/>
        </p:nvSpPr>
        <p:spPr>
          <a:xfrm>
            <a:off x="5063835" y="3517789"/>
            <a:ext cx="304087" cy="269841"/>
          </a:xfrm>
          <a:prstGeom prst="rect">
            <a:avLst/>
          </a:prstGeom>
          <a:solidFill>
            <a:srgbClr val="394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Rectangle 60"/>
          <p:cNvSpPr/>
          <p:nvPr/>
        </p:nvSpPr>
        <p:spPr>
          <a:xfrm>
            <a:off x="5527383" y="3517789"/>
            <a:ext cx="304087" cy="2698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p:cNvSpPr/>
          <p:nvPr/>
        </p:nvSpPr>
        <p:spPr>
          <a:xfrm>
            <a:off x="4600288" y="3872216"/>
            <a:ext cx="304087" cy="2698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Rectangle 62"/>
          <p:cNvSpPr/>
          <p:nvPr/>
        </p:nvSpPr>
        <p:spPr>
          <a:xfrm>
            <a:off x="5063835" y="3872216"/>
            <a:ext cx="304087" cy="2698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Rectangle 63"/>
          <p:cNvSpPr/>
          <p:nvPr/>
        </p:nvSpPr>
        <p:spPr>
          <a:xfrm>
            <a:off x="5527383" y="3872216"/>
            <a:ext cx="304087" cy="269841"/>
          </a:xfrm>
          <a:prstGeom prst="rect">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Rectangle 64"/>
          <p:cNvSpPr/>
          <p:nvPr/>
        </p:nvSpPr>
        <p:spPr>
          <a:xfrm>
            <a:off x="4600288" y="4226643"/>
            <a:ext cx="304087" cy="269841"/>
          </a:xfrm>
          <a:prstGeom prst="rect">
            <a:avLst/>
          </a:prstGeom>
          <a:solidFill>
            <a:srgbClr val="812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Rectangle 65"/>
          <p:cNvSpPr/>
          <p:nvPr/>
        </p:nvSpPr>
        <p:spPr>
          <a:xfrm>
            <a:off x="5063835" y="4226643"/>
            <a:ext cx="304087" cy="2698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Rectangle 66"/>
          <p:cNvSpPr/>
          <p:nvPr/>
        </p:nvSpPr>
        <p:spPr>
          <a:xfrm>
            <a:off x="5527383" y="4226643"/>
            <a:ext cx="304087" cy="269841"/>
          </a:xfrm>
          <a:prstGeom prst="rect">
            <a:avLst/>
          </a:prstGeom>
          <a:solidFill>
            <a:srgbClr val="394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8" name="Elbow Connector 67"/>
          <p:cNvCxnSpPr>
            <a:endCxn id="47" idx="2"/>
          </p:cNvCxnSpPr>
          <p:nvPr/>
        </p:nvCxnSpPr>
        <p:spPr>
          <a:xfrm flipV="1">
            <a:off x="4374078" y="4572073"/>
            <a:ext cx="841801" cy="197884"/>
          </a:xfrm>
          <a:prstGeom prst="bentConnector2">
            <a:avLst/>
          </a:prstGeom>
          <a:ln w="19050">
            <a:solidFill>
              <a:srgbClr val="6A0A0A"/>
            </a:solidFill>
          </a:ln>
        </p:spPr>
        <p:style>
          <a:lnRef idx="1">
            <a:schemeClr val="accent1"/>
          </a:lnRef>
          <a:fillRef idx="0">
            <a:schemeClr val="accent1"/>
          </a:fillRef>
          <a:effectRef idx="0">
            <a:schemeClr val="accent1"/>
          </a:effectRef>
          <a:fontRef idx="minor">
            <a:schemeClr val="tx1"/>
          </a:fontRef>
        </p:style>
      </p:cxnSp>
      <p:pic>
        <p:nvPicPr>
          <p:cNvPr id="1032" name="Picture 8" descr="Image result for microsoft azure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4750" y="2007486"/>
            <a:ext cx="1125926" cy="7526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3">
            <a:extLst>
              <a:ext uri="{FF2B5EF4-FFF2-40B4-BE49-F238E27FC236}">
                <a16:creationId xmlns="" xmlns:a16="http://schemas.microsoft.com/office/drawing/2014/main" id="{E7A413D2-1870-47E0-A24F-010E8806E4E9}"/>
              </a:ext>
            </a:extLst>
          </p:cNvPr>
          <p:cNvSpPr txBox="1">
            <a:spLocks/>
          </p:cNvSpPr>
          <p:nvPr/>
        </p:nvSpPr>
        <p:spPr>
          <a:xfrm>
            <a:off x="2976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Microsoft Azure Storage</a:t>
            </a:r>
          </a:p>
        </p:txBody>
      </p:sp>
      <p:pic>
        <p:nvPicPr>
          <p:cNvPr id="27" name="Picture 26">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40817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819677"/>
            <a:ext cx="7782340" cy="1217755"/>
          </a:xfrm>
        </p:spPr>
        <p:txBody>
          <a:bodyPr anchor="ctr"/>
          <a:lstStyle/>
          <a:p>
            <a:pPr algn="ctr"/>
            <a:r>
              <a:rPr lang="en-US" dirty="0"/>
              <a:t>Azure </a:t>
            </a:r>
            <a:r>
              <a:rPr lang="en-US" dirty="0" smtClean="0"/>
              <a:t>Blob Storage </a:t>
            </a:r>
            <a:r>
              <a:rPr lang="en-US" dirty="0"/>
              <a:t>Backup </a:t>
            </a:r>
            <a:r>
              <a:rPr lang="en-US" dirty="0" smtClean="0"/>
              <a:t>Options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0081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Azure </a:t>
            </a:r>
            <a:r>
              <a:rPr lang="en-US" sz="2400" b="1" dirty="0" smtClean="0">
                <a:solidFill>
                  <a:srgbClr val="604878"/>
                </a:solidFill>
              </a:rPr>
              <a:t>Blob Storage </a:t>
            </a:r>
            <a:r>
              <a:rPr lang="en-US" sz="2400" b="1" dirty="0">
                <a:solidFill>
                  <a:srgbClr val="604878"/>
                </a:solidFill>
              </a:rPr>
              <a:t>Backup options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0"/>
            <a:ext cx="4066848" cy="79648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You can copy </a:t>
            </a:r>
            <a:r>
              <a:rPr lang="en-US" sz="1200" dirty="0" smtClean="0">
                <a:solidFill>
                  <a:prstClr val="black">
                    <a:lumMod val="85000"/>
                    <a:lumOff val="15000"/>
                  </a:prstClr>
                </a:solidFill>
                <a:latin typeface="Raleway"/>
              </a:rPr>
              <a:t>Blobs to </a:t>
            </a:r>
            <a:r>
              <a:rPr lang="en-US" sz="1200" dirty="0">
                <a:solidFill>
                  <a:prstClr val="black">
                    <a:lumMod val="85000"/>
                    <a:lumOff val="15000"/>
                  </a:prstClr>
                </a:solidFill>
                <a:latin typeface="Raleway"/>
              </a:rPr>
              <a:t>a second storage account using the </a:t>
            </a:r>
            <a:r>
              <a:rPr lang="en-US" sz="1200" dirty="0" smtClean="0">
                <a:solidFill>
                  <a:prstClr val="black">
                    <a:lumMod val="85000"/>
                    <a:lumOff val="15000"/>
                  </a:prstClr>
                </a:solidFill>
                <a:latin typeface="Raleway"/>
              </a:rPr>
              <a:t>AZ Copy</a:t>
            </a:r>
            <a:r>
              <a:rPr lang="en-US" sz="1200" dirty="0">
                <a:solidFill>
                  <a:prstClr val="black">
                    <a:lumMod val="85000"/>
                    <a:lumOff val="15000"/>
                  </a:prstClr>
                </a:solidFill>
                <a:latin typeface="Raleway"/>
              </a:rPr>
              <a:t> </a:t>
            </a:r>
          </a:p>
        </p:txBody>
      </p:sp>
      <p:sp>
        <p:nvSpPr>
          <p:cNvPr id="20" name="Rectangle 19"/>
          <p:cNvSpPr/>
          <p:nvPr/>
        </p:nvSpPr>
        <p:spPr>
          <a:xfrm>
            <a:off x="236306" y="319345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Azure archive storage</a:t>
            </a:r>
          </a:p>
        </p:txBody>
      </p:sp>
      <p:sp>
        <p:nvSpPr>
          <p:cNvPr id="21" name="Rectangle 20"/>
          <p:cNvSpPr/>
          <p:nvPr/>
        </p:nvSpPr>
        <p:spPr>
          <a:xfrm>
            <a:off x="236306" y="236486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Snapshots</a:t>
            </a:r>
          </a:p>
        </p:txBody>
      </p:sp>
      <p:sp>
        <p:nvSpPr>
          <p:cNvPr id="22" name="Rectangle 21"/>
          <p:cNvSpPr/>
          <p:nvPr/>
        </p:nvSpPr>
        <p:spPr>
          <a:xfrm>
            <a:off x="236306" y="1536273"/>
            <a:ext cx="2363056" cy="676800"/>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AZ Copy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29834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Azure </a:t>
            </a:r>
            <a:r>
              <a:rPr lang="en-US" sz="2400" b="1" dirty="0" smtClean="0">
                <a:solidFill>
                  <a:srgbClr val="604878"/>
                </a:solidFill>
              </a:rPr>
              <a:t>Blob Storage </a:t>
            </a:r>
            <a:r>
              <a:rPr lang="en-US" sz="2400" b="1" dirty="0">
                <a:solidFill>
                  <a:srgbClr val="604878"/>
                </a:solidFill>
              </a:rPr>
              <a:t>Backup options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0"/>
            <a:ext cx="4066848" cy="79648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Blob storage can create snapshots. These are snapshots of individual blobs, not the whole account. They exist only in the storage </a:t>
            </a:r>
            <a:r>
              <a:rPr lang="en-US" sz="1200" dirty="0" smtClean="0">
                <a:solidFill>
                  <a:prstClr val="black">
                    <a:lumMod val="85000"/>
                    <a:lumOff val="15000"/>
                  </a:prstClr>
                </a:solidFill>
                <a:latin typeface="Raleway"/>
              </a:rPr>
              <a:t>account, </a:t>
            </a:r>
            <a:r>
              <a:rPr lang="en-US" sz="1200" dirty="0">
                <a:solidFill>
                  <a:prstClr val="black">
                    <a:lumMod val="85000"/>
                    <a:lumOff val="15000"/>
                  </a:prstClr>
                </a:solidFill>
                <a:latin typeface="Raleway"/>
              </a:rPr>
              <a:t>and you cannot store them in a </a:t>
            </a:r>
            <a:r>
              <a:rPr lang="en-US" sz="1200" dirty="0" smtClean="0">
                <a:solidFill>
                  <a:prstClr val="black">
                    <a:lumMod val="85000"/>
                    <a:lumOff val="15000"/>
                  </a:prstClr>
                </a:solidFill>
                <a:latin typeface="Raleway"/>
              </a:rPr>
              <a:t>vault</a:t>
            </a:r>
            <a:endParaRPr lang="en-US" sz="1200" dirty="0">
              <a:solidFill>
                <a:prstClr val="black">
                  <a:lumMod val="85000"/>
                  <a:lumOff val="15000"/>
                </a:prstClr>
              </a:solidFill>
              <a:latin typeface="Raleway"/>
            </a:endParaRPr>
          </a:p>
        </p:txBody>
      </p:sp>
      <p:sp>
        <p:nvSpPr>
          <p:cNvPr id="20" name="Rectangle 19"/>
          <p:cNvSpPr/>
          <p:nvPr/>
        </p:nvSpPr>
        <p:spPr>
          <a:xfrm>
            <a:off x="236306" y="319345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Azure </a:t>
            </a:r>
            <a:r>
              <a:rPr lang="en-US" sz="1400" b="1" dirty="0" smtClean="0">
                <a:solidFill>
                  <a:prstClr val="black">
                    <a:lumMod val="85000"/>
                    <a:lumOff val="15000"/>
                  </a:prstClr>
                </a:solidFill>
                <a:latin typeface="Raleway"/>
              </a:rPr>
              <a:t>archive storage</a:t>
            </a:r>
            <a:endParaRPr lang="en-US" sz="1400" b="1" dirty="0">
              <a:solidFill>
                <a:prstClr val="black">
                  <a:lumMod val="85000"/>
                  <a:lumOff val="15000"/>
                </a:prstClr>
              </a:solidFill>
              <a:latin typeface="Raleway"/>
            </a:endParaRPr>
          </a:p>
        </p:txBody>
      </p:sp>
      <p:sp>
        <p:nvSpPr>
          <p:cNvPr id="21" name="Rectangle 20"/>
          <p:cNvSpPr/>
          <p:nvPr/>
        </p:nvSpPr>
        <p:spPr>
          <a:xfrm>
            <a:off x="236306" y="2364866"/>
            <a:ext cx="2363056" cy="676800"/>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Snapshots</a:t>
            </a:r>
          </a:p>
        </p:txBody>
      </p:sp>
      <p:sp>
        <p:nvSpPr>
          <p:cNvPr id="22" name="Rectangle 21"/>
          <p:cNvSpPr/>
          <p:nvPr/>
        </p:nvSpPr>
        <p:spPr>
          <a:xfrm>
            <a:off x="236306" y="153627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AZ Copy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276" y="2720424"/>
            <a:ext cx="2248748" cy="1432476"/>
          </a:xfrm>
          <a:prstGeom prst="rect">
            <a:avLst/>
          </a:prstGeom>
        </p:spPr>
      </p:pic>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9273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Azure </a:t>
            </a:r>
            <a:r>
              <a:rPr lang="en-US" sz="2400" b="1" dirty="0" smtClean="0">
                <a:solidFill>
                  <a:srgbClr val="604878"/>
                </a:solidFill>
              </a:rPr>
              <a:t>Blob Storage </a:t>
            </a:r>
            <a:r>
              <a:rPr lang="en-US" sz="2400" b="1" dirty="0">
                <a:solidFill>
                  <a:srgbClr val="604878"/>
                </a:solidFill>
              </a:rPr>
              <a:t>Backup options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0"/>
            <a:ext cx="4066848" cy="79648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It is used mostly to store data that is used quite rarely. It is </a:t>
            </a:r>
            <a:r>
              <a:rPr lang="en-US" sz="1200" dirty="0" smtClean="0">
                <a:solidFill>
                  <a:prstClr val="black">
                    <a:lumMod val="85000"/>
                    <a:lumOff val="15000"/>
                  </a:prstClr>
                </a:solidFill>
                <a:latin typeface="Raleway"/>
              </a:rPr>
              <a:t>the lowest-priced </a:t>
            </a:r>
            <a:r>
              <a:rPr lang="en-US" sz="1200" dirty="0">
                <a:solidFill>
                  <a:prstClr val="black">
                    <a:lumMod val="85000"/>
                    <a:lumOff val="15000"/>
                  </a:prstClr>
                </a:solidFill>
                <a:latin typeface="Raleway"/>
              </a:rPr>
              <a:t>storage tier. Data at rest </a:t>
            </a:r>
            <a:r>
              <a:rPr lang="en-US" sz="1200" dirty="0" smtClean="0">
                <a:solidFill>
                  <a:prstClr val="black">
                    <a:lumMod val="85000"/>
                    <a:lumOff val="15000"/>
                  </a:prstClr>
                </a:solidFill>
                <a:latin typeface="Raleway"/>
              </a:rPr>
              <a:t>is automatically encrypted</a:t>
            </a:r>
            <a:endParaRPr lang="en-US" sz="1200" dirty="0">
              <a:solidFill>
                <a:prstClr val="black">
                  <a:lumMod val="85000"/>
                  <a:lumOff val="15000"/>
                </a:prstClr>
              </a:solidFill>
              <a:latin typeface="Raleway"/>
            </a:endParaRPr>
          </a:p>
        </p:txBody>
      </p:sp>
      <p:sp>
        <p:nvSpPr>
          <p:cNvPr id="20" name="Rectangle 19"/>
          <p:cNvSpPr/>
          <p:nvPr/>
        </p:nvSpPr>
        <p:spPr>
          <a:xfrm>
            <a:off x="236306" y="3193459"/>
            <a:ext cx="2363056" cy="676800"/>
          </a:xfrm>
          <a:prstGeom prst="rect">
            <a:avLst/>
          </a:prstGeom>
          <a:solidFill>
            <a:schemeClr val="bg1">
              <a:lumMod val="85000"/>
            </a:schemeClr>
          </a:solidFill>
          <a:ln>
            <a:noFill/>
          </a:ln>
          <a:effectLst>
            <a:glow rad="101600">
              <a:schemeClr val="accent3">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Azure </a:t>
            </a:r>
            <a:r>
              <a:rPr lang="en-US" sz="1400" b="1" dirty="0" smtClean="0">
                <a:solidFill>
                  <a:prstClr val="black">
                    <a:lumMod val="85000"/>
                    <a:lumOff val="15000"/>
                  </a:prstClr>
                </a:solidFill>
                <a:latin typeface="Raleway"/>
              </a:rPr>
              <a:t>archive storage</a:t>
            </a:r>
            <a:endParaRPr lang="en-US" sz="1400" b="1" dirty="0">
              <a:solidFill>
                <a:prstClr val="black">
                  <a:lumMod val="85000"/>
                  <a:lumOff val="15000"/>
                </a:prstClr>
              </a:solidFill>
              <a:latin typeface="Raleway"/>
            </a:endParaRPr>
          </a:p>
        </p:txBody>
      </p:sp>
      <p:sp>
        <p:nvSpPr>
          <p:cNvPr id="21" name="Rectangle 20"/>
          <p:cNvSpPr/>
          <p:nvPr/>
        </p:nvSpPr>
        <p:spPr>
          <a:xfrm>
            <a:off x="236306" y="236486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Snapshots</a:t>
            </a:r>
          </a:p>
        </p:txBody>
      </p:sp>
      <p:sp>
        <p:nvSpPr>
          <p:cNvPr id="22" name="Rectangle 21"/>
          <p:cNvSpPr/>
          <p:nvPr/>
        </p:nvSpPr>
        <p:spPr>
          <a:xfrm>
            <a:off x="236306" y="153627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AZ Copy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373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806222"/>
            <a:ext cx="7782340" cy="1199290"/>
          </a:xfrm>
        </p:spPr>
        <p:txBody>
          <a:bodyPr anchor="ctr"/>
          <a:lstStyle/>
          <a:p>
            <a:pPr algn="ctr"/>
            <a:r>
              <a:rPr lang="en-IN" dirty="0" smtClean="0"/>
              <a:t>Hands-on: </a:t>
            </a:r>
            <a:r>
              <a:rPr lang="en-US" dirty="0"/>
              <a:t>Implement Azure Backup </a:t>
            </a:r>
            <a:r>
              <a:rPr lang="en-US" dirty="0" smtClean="0"/>
              <a:t>Service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55344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966549" y="2283272"/>
            <a:ext cx="7782340" cy="576956"/>
          </a:xfrm>
        </p:spPr>
        <p:txBody>
          <a:bodyPr anchor="ctr"/>
          <a:lstStyle/>
          <a:p>
            <a:pPr algn="ctr"/>
            <a:r>
              <a:rPr lang="en-IN" dirty="0"/>
              <a:t>Azure CDN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62329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smtClean="0"/>
              <a:t>Why CDN?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407512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t>
            </a:r>
            <a:r>
              <a:rPr kumimoji="0" lang="en-GB" sz="2400" b="1" i="0" u="none" strike="noStrike" kern="1200" cap="none" spc="0" normalizeH="0" baseline="0" noProof="0" dirty="0" smtClean="0">
                <a:ln>
                  <a:noFill/>
                </a:ln>
                <a:solidFill>
                  <a:srgbClr val="604878"/>
                </a:solidFill>
                <a:effectLst/>
                <a:uLnTx/>
                <a:uFillTx/>
                <a:latin typeface="Raleway Light" charset="0"/>
              </a:rPr>
              <a:t>CDN</a:t>
            </a:r>
            <a:r>
              <a:rPr kumimoji="0" lang="en-GB" sz="2400" b="1" i="0" u="none" strike="noStrike" kern="1200" cap="none" spc="0" normalizeH="0" baseline="0" noProof="0" dirty="0">
                <a:ln>
                  <a:noFill/>
                </a:ln>
                <a:solidFill>
                  <a:srgbClr val="604878"/>
                </a:solidFill>
                <a:effectLst/>
                <a:uLnTx/>
                <a:uFillTx/>
                <a:latin typeface="Raleway Light" charset="0"/>
              </a:rPr>
              <a:t>?</a:t>
            </a:r>
          </a:p>
        </p:txBody>
      </p:sp>
      <p:sp>
        <p:nvSpPr>
          <p:cNvPr id="5" name="Rectangle: Rounded Corners 1">
            <a:extLst>
              <a:ext uri="{FF2B5EF4-FFF2-40B4-BE49-F238E27FC236}">
                <a16:creationId xmlns="" xmlns:a16="http://schemas.microsoft.com/office/drawing/2014/main" id="{0E8EBA97-FB3A-4A21-8F54-6B4BDE0F413D}"/>
              </a:ext>
            </a:extLst>
          </p:cNvPr>
          <p:cNvSpPr/>
          <p:nvPr/>
        </p:nvSpPr>
        <p:spPr>
          <a:xfrm>
            <a:off x="1000891" y="1016785"/>
            <a:ext cx="7419744" cy="1097766"/>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Content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Delivery Network (CDN)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provides alternative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server nodes for users to download resources (usually static content like images). These nodes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are spread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throughout the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world</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563" y="2257425"/>
            <a:ext cx="2438400" cy="2438400"/>
          </a:xfrm>
          <a:prstGeom prst="rect">
            <a:avLst/>
          </a:prstGeom>
        </p:spPr>
      </p:pic>
      <p:pic>
        <p:nvPicPr>
          <p:cNvPr id="6" name="Picture 5">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80634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a:t>What is Azure CDN?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4570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What is </a:t>
            </a:r>
            <a:r>
              <a:rPr lang="en-GB" sz="2400" b="1" dirty="0" smtClean="0">
                <a:solidFill>
                  <a:srgbClr val="604878"/>
                </a:solidFill>
              </a:rPr>
              <a:t>Azure CDN</a:t>
            </a:r>
            <a:r>
              <a:rPr kumimoji="0" lang="en-GB" sz="2400" b="1" i="0" u="none" strike="noStrike" kern="1200" cap="none" spc="0" normalizeH="0" baseline="0" noProof="0" dirty="0">
                <a:ln>
                  <a:noFill/>
                </a:ln>
                <a:solidFill>
                  <a:srgbClr val="604878"/>
                </a:solidFill>
                <a:effectLst/>
                <a:uLnTx/>
                <a:uFillTx/>
                <a:latin typeface="Raleway Light" charset="0"/>
              </a:rPr>
              <a:t>?</a:t>
            </a:r>
          </a:p>
        </p:txBody>
      </p:sp>
      <p:grpSp>
        <p:nvGrpSpPr>
          <p:cNvPr id="6" name="Group 5">
            <a:extLst>
              <a:ext uri="{FF2B5EF4-FFF2-40B4-BE49-F238E27FC236}">
                <a16:creationId xmlns="" xmlns:a16="http://schemas.microsoft.com/office/drawing/2014/main" id="{F16663C0-74C7-4D0F-8A27-B9FD38B81D23}"/>
              </a:ext>
            </a:extLst>
          </p:cNvPr>
          <p:cNvGrpSpPr/>
          <p:nvPr/>
        </p:nvGrpSpPr>
        <p:grpSpPr>
          <a:xfrm>
            <a:off x="719030" y="1606327"/>
            <a:ext cx="3673897" cy="2445681"/>
            <a:chOff x="1487780" y="1543429"/>
            <a:chExt cx="6039849" cy="4020674"/>
          </a:xfrm>
        </p:grpSpPr>
        <p:grpSp>
          <p:nvGrpSpPr>
            <p:cNvPr id="7" name="Group 6">
              <a:extLst>
                <a:ext uri="{FF2B5EF4-FFF2-40B4-BE49-F238E27FC236}">
                  <a16:creationId xmlns="" xmlns:a16="http://schemas.microsoft.com/office/drawing/2014/main" id="{7EA6C197-BDB7-4398-8369-FE1E78306DF5}"/>
                </a:ext>
              </a:extLst>
            </p:cNvPr>
            <p:cNvGrpSpPr/>
            <p:nvPr/>
          </p:nvGrpSpPr>
          <p:grpSpPr>
            <a:xfrm rot="10800000">
              <a:off x="1487780" y="2085158"/>
              <a:ext cx="2203483" cy="2687684"/>
              <a:chOff x="3389152" y="2224726"/>
              <a:chExt cx="2203483" cy="2687684"/>
            </a:xfrm>
            <a:solidFill>
              <a:schemeClr val="accent5"/>
            </a:solidFill>
          </p:grpSpPr>
          <p:sp>
            <p:nvSpPr>
              <p:cNvPr id="12" name="Freeform 5">
                <a:extLst>
                  <a:ext uri="{FF2B5EF4-FFF2-40B4-BE49-F238E27FC236}">
                    <a16:creationId xmlns="" xmlns:a16="http://schemas.microsoft.com/office/drawing/2014/main" id="{EE960C1B-4594-4ED8-AABB-CE79ABEB87CB}"/>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007A7D">
                      <a:lumMod val="60000"/>
                      <a:lumOff val="40000"/>
                    </a:srgbClr>
                  </a:solidFill>
                </a:endParaRPr>
              </a:p>
            </p:txBody>
          </p:sp>
          <p:sp>
            <p:nvSpPr>
              <p:cNvPr id="14" name="Freeform 6">
                <a:extLst>
                  <a:ext uri="{FF2B5EF4-FFF2-40B4-BE49-F238E27FC236}">
                    <a16:creationId xmlns="" xmlns:a16="http://schemas.microsoft.com/office/drawing/2014/main" id="{D7FF47DC-F5AD-4858-99C1-A382812DA7A1}"/>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15" name="Freeform 7">
                <a:extLst>
                  <a:ext uri="{FF2B5EF4-FFF2-40B4-BE49-F238E27FC236}">
                    <a16:creationId xmlns="" xmlns:a16="http://schemas.microsoft.com/office/drawing/2014/main" id="{BF63F0CF-59A4-4A8B-B3F5-1FA8733693B7}"/>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16" name="Freeform 8">
                <a:extLst>
                  <a:ext uri="{FF2B5EF4-FFF2-40B4-BE49-F238E27FC236}">
                    <a16:creationId xmlns="" xmlns:a16="http://schemas.microsoft.com/office/drawing/2014/main" id="{577F9F8F-8DFA-479A-BDAD-356F7E78180E}"/>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17" name="Freeform 9">
                <a:extLst>
                  <a:ext uri="{FF2B5EF4-FFF2-40B4-BE49-F238E27FC236}">
                    <a16:creationId xmlns="" xmlns:a16="http://schemas.microsoft.com/office/drawing/2014/main" id="{4A22BA89-F3C0-44E4-8ABD-F570AE16A2F5}"/>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18" name="Freeform 10">
                <a:extLst>
                  <a:ext uri="{FF2B5EF4-FFF2-40B4-BE49-F238E27FC236}">
                    <a16:creationId xmlns="" xmlns:a16="http://schemas.microsoft.com/office/drawing/2014/main" id="{5F653486-015F-4C44-B904-11DCFF202E99}"/>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19" name="Freeform 11">
                <a:extLst>
                  <a:ext uri="{FF2B5EF4-FFF2-40B4-BE49-F238E27FC236}">
                    <a16:creationId xmlns="" xmlns:a16="http://schemas.microsoft.com/office/drawing/2014/main" id="{9737F040-0DA1-4B18-863A-F6855333A83C}"/>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0" name="Freeform 12">
                <a:extLst>
                  <a:ext uri="{FF2B5EF4-FFF2-40B4-BE49-F238E27FC236}">
                    <a16:creationId xmlns="" xmlns:a16="http://schemas.microsoft.com/office/drawing/2014/main" id="{C994E011-E367-4338-880B-3D421A522468}"/>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1" name="Freeform 13">
                <a:extLst>
                  <a:ext uri="{FF2B5EF4-FFF2-40B4-BE49-F238E27FC236}">
                    <a16:creationId xmlns="" xmlns:a16="http://schemas.microsoft.com/office/drawing/2014/main" id="{F7A9D8C0-6CC3-4182-A557-6FE49DCF1C42}"/>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2" name="Freeform 14">
                <a:extLst>
                  <a:ext uri="{FF2B5EF4-FFF2-40B4-BE49-F238E27FC236}">
                    <a16:creationId xmlns="" xmlns:a16="http://schemas.microsoft.com/office/drawing/2014/main" id="{00714B71-DDF0-4A98-A443-D016BED81C24}"/>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3" name="Freeform 15">
                <a:extLst>
                  <a:ext uri="{FF2B5EF4-FFF2-40B4-BE49-F238E27FC236}">
                    <a16:creationId xmlns="" xmlns:a16="http://schemas.microsoft.com/office/drawing/2014/main" id="{13AA15DA-14AA-4A57-A895-3FDFF203887A}"/>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4" name="Freeform 16">
                <a:extLst>
                  <a:ext uri="{FF2B5EF4-FFF2-40B4-BE49-F238E27FC236}">
                    <a16:creationId xmlns="" xmlns:a16="http://schemas.microsoft.com/office/drawing/2014/main" id="{F94E3DBD-E46A-4430-9266-E6E831D6BCD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5" name="Freeform 17">
                <a:extLst>
                  <a:ext uri="{FF2B5EF4-FFF2-40B4-BE49-F238E27FC236}">
                    <a16:creationId xmlns="" xmlns:a16="http://schemas.microsoft.com/office/drawing/2014/main" id="{C5D4E82A-9E73-4169-9333-D8D1511B12E9}"/>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sp>
            <p:nvSpPr>
              <p:cNvPr id="26" name="Freeform 18">
                <a:extLst>
                  <a:ext uri="{FF2B5EF4-FFF2-40B4-BE49-F238E27FC236}">
                    <a16:creationId xmlns="" xmlns:a16="http://schemas.microsoft.com/office/drawing/2014/main" id="{42B10E46-A558-4578-A571-60BF2B1774BB}"/>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68580" tIns="34290" rIns="68580" bIns="34290" numCol="1" anchor="t" anchorCtr="0" compatLnSpc="1">
                <a:prstTxWarp prst="textNoShape">
                  <a:avLst/>
                </a:prstTxWarp>
              </a:bodyPr>
              <a:lstStyle/>
              <a:p>
                <a:pPr>
                  <a:defRPr/>
                </a:pPr>
                <a:endParaRPr lang="en-GB" dirty="0">
                  <a:solidFill>
                    <a:srgbClr val="282F39"/>
                  </a:solidFill>
                </a:endParaRPr>
              </a:p>
            </p:txBody>
          </p:sp>
        </p:grpSp>
        <p:sp>
          <p:nvSpPr>
            <p:cNvPr id="8" name="Freeform 5">
              <a:extLst>
                <a:ext uri="{FF2B5EF4-FFF2-40B4-BE49-F238E27FC236}">
                  <a16:creationId xmlns="" xmlns:a16="http://schemas.microsoft.com/office/drawing/2014/main" id="{9C0C3BD7-4482-4A0E-ABEF-1DB69660B2BD}"/>
                </a:ext>
              </a:extLst>
            </p:cNvPr>
            <p:cNvSpPr>
              <a:spLocks noEditPoints="1"/>
            </p:cNvSpPr>
            <p:nvPr/>
          </p:nvSpPr>
          <p:spPr bwMode="auto">
            <a:xfrm rot="16200000">
              <a:off x="5648036" y="2597876"/>
              <a:ext cx="1865233" cy="1893953"/>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a:defRPr/>
              </a:pPr>
              <a:endParaRPr lang="en-US" dirty="0">
                <a:solidFill>
                  <a:srgbClr val="282F39"/>
                </a:solidFill>
              </a:endParaRPr>
            </a:p>
          </p:txBody>
        </p:sp>
        <p:sp>
          <p:nvSpPr>
            <p:cNvPr id="9" name="Freeform 5">
              <a:extLst>
                <a:ext uri="{FF2B5EF4-FFF2-40B4-BE49-F238E27FC236}">
                  <a16:creationId xmlns="" xmlns:a16="http://schemas.microsoft.com/office/drawing/2014/main" id="{2125FEC2-5AC1-4713-9D19-60541BC80AD6}"/>
                </a:ext>
              </a:extLst>
            </p:cNvPr>
            <p:cNvSpPr>
              <a:spLocks noEditPoints="1"/>
            </p:cNvSpPr>
            <p:nvPr/>
          </p:nvSpPr>
          <p:spPr bwMode="auto">
            <a:xfrm rot="1276761">
              <a:off x="4143648" y="2797048"/>
              <a:ext cx="1515280" cy="1538612"/>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a:defRPr/>
              </a:pPr>
              <a:endParaRPr lang="en-US" dirty="0">
                <a:solidFill>
                  <a:srgbClr val="282F39"/>
                </a:solidFill>
              </a:endParaRPr>
            </a:p>
          </p:txBody>
        </p:sp>
        <p:sp>
          <p:nvSpPr>
            <p:cNvPr id="10" name="Freeform 5">
              <a:extLst>
                <a:ext uri="{FF2B5EF4-FFF2-40B4-BE49-F238E27FC236}">
                  <a16:creationId xmlns="" xmlns:a16="http://schemas.microsoft.com/office/drawing/2014/main" id="{A0C22C2B-5F3A-4C43-AF18-EB2B59FCC180}"/>
                </a:ext>
              </a:extLst>
            </p:cNvPr>
            <p:cNvSpPr>
              <a:spLocks/>
            </p:cNvSpPr>
            <p:nvPr/>
          </p:nvSpPr>
          <p:spPr bwMode="auto">
            <a:xfrm>
              <a:off x="3273992" y="1543429"/>
              <a:ext cx="2287587" cy="904875"/>
            </a:xfrm>
            <a:custGeom>
              <a:avLst/>
              <a:gdLst>
                <a:gd name="T0" fmla="*/ 491 w 741"/>
                <a:gd name="T1" fmla="*/ 218 h 288"/>
                <a:gd name="T2" fmla="*/ 535 w 741"/>
                <a:gd name="T3" fmla="*/ 180 h 288"/>
                <a:gd name="T4" fmla="*/ 0 w 741"/>
                <a:gd name="T5" fmla="*/ 122 h 288"/>
                <a:gd name="T6" fmla="*/ 89 w 741"/>
                <a:gd name="T7" fmla="*/ 73 h 288"/>
                <a:gd name="T8" fmla="*/ 602 w 741"/>
                <a:gd name="T9" fmla="*/ 85 h 288"/>
                <a:gd name="T10" fmla="*/ 637 w 741"/>
                <a:gd name="T11" fmla="*/ 79 h 288"/>
                <a:gd name="T12" fmla="*/ 671 w 741"/>
                <a:gd name="T13" fmla="*/ 38 h 288"/>
                <a:gd name="T14" fmla="*/ 679 w 741"/>
                <a:gd name="T15" fmla="*/ 43 h 288"/>
                <a:gd name="T16" fmla="*/ 741 w 741"/>
                <a:gd name="T17" fmla="*/ 288 h 288"/>
                <a:gd name="T18" fmla="*/ 491 w 741"/>
                <a:gd name="T19"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1" h="288">
                  <a:moveTo>
                    <a:pt x="491" y="218"/>
                  </a:moveTo>
                  <a:cubicBezTo>
                    <a:pt x="508" y="203"/>
                    <a:pt x="522" y="192"/>
                    <a:pt x="535" y="180"/>
                  </a:cubicBezTo>
                  <a:cubicBezTo>
                    <a:pt x="458" y="108"/>
                    <a:pt x="235" y="21"/>
                    <a:pt x="0" y="122"/>
                  </a:cubicBezTo>
                  <a:cubicBezTo>
                    <a:pt x="30" y="105"/>
                    <a:pt x="58" y="86"/>
                    <a:pt x="89" y="73"/>
                  </a:cubicBezTo>
                  <a:cubicBezTo>
                    <a:pt x="262" y="0"/>
                    <a:pt x="433" y="5"/>
                    <a:pt x="602" y="85"/>
                  </a:cubicBezTo>
                  <a:cubicBezTo>
                    <a:pt x="617" y="93"/>
                    <a:pt x="627" y="92"/>
                    <a:pt x="637" y="79"/>
                  </a:cubicBezTo>
                  <a:cubicBezTo>
                    <a:pt x="648" y="65"/>
                    <a:pt x="660" y="52"/>
                    <a:pt x="671" y="38"/>
                  </a:cubicBezTo>
                  <a:cubicBezTo>
                    <a:pt x="674" y="40"/>
                    <a:pt x="676" y="41"/>
                    <a:pt x="679" y="43"/>
                  </a:cubicBezTo>
                  <a:cubicBezTo>
                    <a:pt x="699" y="123"/>
                    <a:pt x="719" y="203"/>
                    <a:pt x="741" y="288"/>
                  </a:cubicBezTo>
                  <a:cubicBezTo>
                    <a:pt x="657" y="265"/>
                    <a:pt x="577" y="242"/>
                    <a:pt x="491" y="218"/>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a:defRPr/>
              </a:pPr>
              <a:endParaRPr lang="en-US" dirty="0">
                <a:solidFill>
                  <a:srgbClr val="282F39"/>
                </a:solidFill>
              </a:endParaRPr>
            </a:p>
          </p:txBody>
        </p:sp>
        <p:sp>
          <p:nvSpPr>
            <p:cNvPr id="11" name="Freeform 5">
              <a:extLst>
                <a:ext uri="{FF2B5EF4-FFF2-40B4-BE49-F238E27FC236}">
                  <a16:creationId xmlns="" xmlns:a16="http://schemas.microsoft.com/office/drawing/2014/main" id="{E4360170-6298-4DB6-B6E6-5414B2385BBC}"/>
                </a:ext>
              </a:extLst>
            </p:cNvPr>
            <p:cNvSpPr>
              <a:spLocks/>
            </p:cNvSpPr>
            <p:nvPr/>
          </p:nvSpPr>
          <p:spPr bwMode="auto">
            <a:xfrm flipV="1">
              <a:off x="3115032" y="4659228"/>
              <a:ext cx="2287587" cy="904875"/>
            </a:xfrm>
            <a:custGeom>
              <a:avLst/>
              <a:gdLst>
                <a:gd name="T0" fmla="*/ 491 w 741"/>
                <a:gd name="T1" fmla="*/ 218 h 288"/>
                <a:gd name="T2" fmla="*/ 535 w 741"/>
                <a:gd name="T3" fmla="*/ 180 h 288"/>
                <a:gd name="T4" fmla="*/ 0 w 741"/>
                <a:gd name="T5" fmla="*/ 122 h 288"/>
                <a:gd name="T6" fmla="*/ 89 w 741"/>
                <a:gd name="T7" fmla="*/ 73 h 288"/>
                <a:gd name="T8" fmla="*/ 602 w 741"/>
                <a:gd name="T9" fmla="*/ 85 h 288"/>
                <a:gd name="T10" fmla="*/ 637 w 741"/>
                <a:gd name="T11" fmla="*/ 79 h 288"/>
                <a:gd name="T12" fmla="*/ 671 w 741"/>
                <a:gd name="T13" fmla="*/ 38 h 288"/>
                <a:gd name="T14" fmla="*/ 679 w 741"/>
                <a:gd name="T15" fmla="*/ 43 h 288"/>
                <a:gd name="T16" fmla="*/ 741 w 741"/>
                <a:gd name="T17" fmla="*/ 288 h 288"/>
                <a:gd name="T18" fmla="*/ 491 w 741"/>
                <a:gd name="T19"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1" h="288">
                  <a:moveTo>
                    <a:pt x="491" y="218"/>
                  </a:moveTo>
                  <a:cubicBezTo>
                    <a:pt x="508" y="203"/>
                    <a:pt x="522" y="192"/>
                    <a:pt x="535" y="180"/>
                  </a:cubicBezTo>
                  <a:cubicBezTo>
                    <a:pt x="458" y="108"/>
                    <a:pt x="235" y="21"/>
                    <a:pt x="0" y="122"/>
                  </a:cubicBezTo>
                  <a:cubicBezTo>
                    <a:pt x="30" y="105"/>
                    <a:pt x="58" y="86"/>
                    <a:pt x="89" y="73"/>
                  </a:cubicBezTo>
                  <a:cubicBezTo>
                    <a:pt x="262" y="0"/>
                    <a:pt x="433" y="5"/>
                    <a:pt x="602" y="85"/>
                  </a:cubicBezTo>
                  <a:cubicBezTo>
                    <a:pt x="617" y="93"/>
                    <a:pt x="627" y="92"/>
                    <a:pt x="637" y="79"/>
                  </a:cubicBezTo>
                  <a:cubicBezTo>
                    <a:pt x="648" y="65"/>
                    <a:pt x="660" y="52"/>
                    <a:pt x="671" y="38"/>
                  </a:cubicBezTo>
                  <a:cubicBezTo>
                    <a:pt x="674" y="40"/>
                    <a:pt x="676" y="41"/>
                    <a:pt x="679" y="43"/>
                  </a:cubicBezTo>
                  <a:cubicBezTo>
                    <a:pt x="699" y="123"/>
                    <a:pt x="719" y="203"/>
                    <a:pt x="741" y="288"/>
                  </a:cubicBezTo>
                  <a:cubicBezTo>
                    <a:pt x="657" y="265"/>
                    <a:pt x="577" y="242"/>
                    <a:pt x="491" y="218"/>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a:defRPr/>
              </a:pPr>
              <a:endParaRPr lang="en-US" dirty="0">
                <a:solidFill>
                  <a:srgbClr val="282F39"/>
                </a:solidFill>
              </a:endParaRPr>
            </a:p>
          </p:txBody>
        </p:sp>
      </p:grpSp>
      <p:sp>
        <p:nvSpPr>
          <p:cNvPr id="27" name="TextBox 26">
            <a:extLst>
              <a:ext uri="{FF2B5EF4-FFF2-40B4-BE49-F238E27FC236}">
                <a16:creationId xmlns="" xmlns:a16="http://schemas.microsoft.com/office/drawing/2014/main" id="{DA81F179-8925-4548-946D-66908E9ADE5C}"/>
              </a:ext>
            </a:extLst>
          </p:cNvPr>
          <p:cNvSpPr txBox="1"/>
          <p:nvPr/>
        </p:nvSpPr>
        <p:spPr>
          <a:xfrm>
            <a:off x="5145544" y="1325042"/>
            <a:ext cx="1056497" cy="842538"/>
          </a:xfrm>
          <a:prstGeom prst="rect">
            <a:avLst/>
          </a:prstGeom>
          <a:noFill/>
        </p:spPr>
        <p:txBody>
          <a:bodyPr wrap="square" rtlCol="0">
            <a:spAutoFit/>
          </a:bodyPr>
          <a:lstStyle/>
          <a:p>
            <a:pPr algn="ctr">
              <a:defRPr/>
            </a:pPr>
            <a:r>
              <a:rPr lang="ru-RU" sz="4875" b="1" dirty="0">
                <a:solidFill>
                  <a:srgbClr val="C2C923"/>
                </a:solidFill>
                <a:latin typeface="Open Sans" panose="020B0606030504020204" pitchFamily="34" charset="0"/>
              </a:rPr>
              <a:t>01</a:t>
            </a:r>
            <a:endParaRPr lang="en-GB" sz="4875"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28" name="TextBox 27">
            <a:extLst>
              <a:ext uri="{FF2B5EF4-FFF2-40B4-BE49-F238E27FC236}">
                <a16:creationId xmlns="" xmlns:a16="http://schemas.microsoft.com/office/drawing/2014/main" id="{2E195618-4B1B-4DF2-8D9D-898A383D5CDF}"/>
              </a:ext>
            </a:extLst>
          </p:cNvPr>
          <p:cNvSpPr txBox="1"/>
          <p:nvPr/>
        </p:nvSpPr>
        <p:spPr>
          <a:xfrm>
            <a:off x="5177357" y="2232181"/>
            <a:ext cx="1031787" cy="842538"/>
          </a:xfrm>
          <a:prstGeom prst="rect">
            <a:avLst/>
          </a:prstGeom>
          <a:noFill/>
        </p:spPr>
        <p:txBody>
          <a:bodyPr wrap="square" rtlCol="0">
            <a:spAutoFit/>
          </a:bodyPr>
          <a:lstStyle/>
          <a:p>
            <a:pPr algn="ctr">
              <a:defRPr/>
            </a:pPr>
            <a:r>
              <a:rPr lang="ru-RU" sz="4875" b="1" dirty="0">
                <a:solidFill>
                  <a:srgbClr val="CB1B4A"/>
                </a:solidFill>
                <a:latin typeface="Open Sans" panose="020B0606030504020204" pitchFamily="34" charset="0"/>
              </a:rPr>
              <a:t>0</a:t>
            </a:r>
            <a:r>
              <a:rPr lang="en-US" sz="4875" b="1" dirty="0">
                <a:solidFill>
                  <a:srgbClr val="CB1B4A"/>
                </a:solidFill>
                <a:latin typeface="Open Sans" panose="020B0606030504020204" pitchFamily="34" charset="0"/>
              </a:rPr>
              <a:t>2</a:t>
            </a:r>
            <a:endParaRPr lang="en-GB" sz="4875"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 xmlns:a16="http://schemas.microsoft.com/office/drawing/2014/main" id="{ED7F39D4-CAAD-4551-87A8-2C1B7F3290D9}"/>
              </a:ext>
            </a:extLst>
          </p:cNvPr>
          <p:cNvSpPr txBox="1"/>
          <p:nvPr/>
        </p:nvSpPr>
        <p:spPr>
          <a:xfrm>
            <a:off x="6063741" y="1432381"/>
            <a:ext cx="1979117" cy="784830"/>
          </a:xfrm>
          <a:prstGeom prst="rect">
            <a:avLst/>
          </a:prstGeom>
          <a:noFill/>
        </p:spPr>
        <p:txBody>
          <a:bodyPr wrap="square" rtlCol="0">
            <a:spAutoFit/>
          </a:bodyPr>
          <a:lstStyle/>
          <a:p>
            <a:pPr>
              <a:defRPr/>
            </a:pPr>
            <a:r>
              <a:rPr lang="en-US" sz="1125" dirty="0">
                <a:solidFill>
                  <a:srgbClr val="282F39"/>
                </a:solidFill>
                <a:latin typeface="Open Sans" panose="020B0606030504020204" pitchFamily="34" charset="0"/>
              </a:rPr>
              <a:t>Azure CDN is a global CDN solution for delivering </a:t>
            </a:r>
            <a:r>
              <a:rPr lang="en-US" sz="1125" dirty="0" smtClean="0">
                <a:solidFill>
                  <a:srgbClr val="282F39"/>
                </a:solidFill>
                <a:latin typeface="Open Sans" panose="020B0606030504020204" pitchFamily="34" charset="0"/>
              </a:rPr>
              <a:t>high-bandwidth content</a:t>
            </a:r>
            <a:endParaRPr lang="en-GB" sz="1125" dirty="0">
              <a:solidFill>
                <a:srgbClr val="282F39"/>
              </a:solidFill>
              <a:latin typeface="Noto Sans" panose="020B0502040504020204" pitchFamily="34"/>
              <a:ea typeface="Noto Sans" panose="020B0502040504020204" pitchFamily="34"/>
              <a:cs typeface="Noto Sans" panose="020B0502040504020204" pitchFamily="34"/>
            </a:endParaRPr>
          </a:p>
        </p:txBody>
      </p:sp>
      <p:sp>
        <p:nvSpPr>
          <p:cNvPr id="30" name="TextBox 29">
            <a:extLst>
              <a:ext uri="{FF2B5EF4-FFF2-40B4-BE49-F238E27FC236}">
                <a16:creationId xmlns="" xmlns:a16="http://schemas.microsoft.com/office/drawing/2014/main" id="{FB31366D-D2B3-4A51-ACF0-AF602117FFB9}"/>
              </a:ext>
            </a:extLst>
          </p:cNvPr>
          <p:cNvSpPr txBox="1"/>
          <p:nvPr/>
        </p:nvSpPr>
        <p:spPr>
          <a:xfrm>
            <a:off x="6063741" y="2299659"/>
            <a:ext cx="1979117" cy="957955"/>
          </a:xfrm>
          <a:prstGeom prst="rect">
            <a:avLst/>
          </a:prstGeom>
          <a:noFill/>
        </p:spPr>
        <p:txBody>
          <a:bodyPr wrap="square" rtlCol="0">
            <a:spAutoFit/>
          </a:bodyPr>
          <a:lstStyle/>
          <a:p>
            <a:pPr>
              <a:defRPr/>
            </a:pPr>
            <a:r>
              <a:rPr lang="en-US" sz="1125" dirty="0" smtClean="0">
                <a:solidFill>
                  <a:srgbClr val="282F39"/>
                </a:solidFill>
                <a:latin typeface="Open Sans" panose="020B0606030504020204" pitchFamily="34" charset="0"/>
              </a:rPr>
              <a:t>You </a:t>
            </a:r>
            <a:r>
              <a:rPr lang="en-US" sz="1125" dirty="0">
                <a:solidFill>
                  <a:srgbClr val="282F39"/>
                </a:solidFill>
                <a:latin typeface="Open Sans" panose="020B0606030504020204" pitchFamily="34" charset="0"/>
              </a:rPr>
              <a:t>can cache static objects loaded from Azure Blob </a:t>
            </a:r>
            <a:r>
              <a:rPr lang="en-US" sz="1125" dirty="0" smtClean="0">
                <a:solidFill>
                  <a:srgbClr val="282F39"/>
                </a:solidFill>
                <a:latin typeface="Open Sans" panose="020B0606030504020204" pitchFamily="34" charset="0"/>
              </a:rPr>
              <a:t>storage </a:t>
            </a:r>
            <a:r>
              <a:rPr lang="en-US" sz="1125" dirty="0">
                <a:solidFill>
                  <a:srgbClr val="282F39"/>
                </a:solidFill>
                <a:latin typeface="Open Sans" panose="020B0606030504020204" pitchFamily="34" charset="0"/>
              </a:rPr>
              <a:t>by using the closest point of presence (POP) </a:t>
            </a:r>
            <a:r>
              <a:rPr lang="en-US" sz="1125" dirty="0" smtClean="0">
                <a:solidFill>
                  <a:srgbClr val="282F39"/>
                </a:solidFill>
                <a:latin typeface="Open Sans" panose="020B0606030504020204" pitchFamily="34" charset="0"/>
              </a:rPr>
              <a:t>server</a:t>
            </a:r>
            <a:endParaRPr lang="en-GB" sz="1125" dirty="0">
              <a:solidFill>
                <a:srgbClr val="282F39"/>
              </a:solidFill>
              <a:latin typeface="Noto Sans" panose="020B0502040504020204" pitchFamily="34"/>
              <a:ea typeface="Noto Sans" panose="020B0502040504020204" pitchFamily="34"/>
              <a:cs typeface="Noto Sans" panose="020B0502040504020204" pitchFamily="34"/>
            </a:endParaRPr>
          </a:p>
        </p:txBody>
      </p:sp>
      <p:sp>
        <p:nvSpPr>
          <p:cNvPr id="31" name="TextBox 30">
            <a:extLst>
              <a:ext uri="{FF2B5EF4-FFF2-40B4-BE49-F238E27FC236}">
                <a16:creationId xmlns="" xmlns:a16="http://schemas.microsoft.com/office/drawing/2014/main" id="{42F66233-F2BB-41D9-A540-617AE2436609}"/>
              </a:ext>
            </a:extLst>
          </p:cNvPr>
          <p:cNvSpPr txBox="1"/>
          <p:nvPr/>
        </p:nvSpPr>
        <p:spPr>
          <a:xfrm>
            <a:off x="6062203" y="3203922"/>
            <a:ext cx="1979117" cy="1131079"/>
          </a:xfrm>
          <a:prstGeom prst="rect">
            <a:avLst/>
          </a:prstGeom>
          <a:noFill/>
        </p:spPr>
        <p:txBody>
          <a:bodyPr wrap="square" rtlCol="0">
            <a:spAutoFit/>
          </a:bodyPr>
          <a:lstStyle/>
          <a:p>
            <a:pPr>
              <a:defRPr/>
            </a:pPr>
            <a:r>
              <a:rPr lang="en-US" sz="1125" dirty="0">
                <a:solidFill>
                  <a:srgbClr val="282F39"/>
                </a:solidFill>
                <a:latin typeface="Open Sans" panose="020B0606030504020204" pitchFamily="34" charset="0"/>
              </a:rPr>
              <a:t>Azure CDN can also accelerate dynamic content, which cannot be cached, by leveraging various network and routing </a:t>
            </a:r>
            <a:r>
              <a:rPr lang="en-US" sz="1125" dirty="0" smtClean="0">
                <a:solidFill>
                  <a:srgbClr val="282F39"/>
                </a:solidFill>
                <a:latin typeface="Open Sans" panose="020B0606030504020204" pitchFamily="34" charset="0"/>
              </a:rPr>
              <a:t>optimizations</a:t>
            </a:r>
            <a:endParaRPr lang="en-US" sz="1125" dirty="0">
              <a:solidFill>
                <a:srgbClr val="282F39"/>
              </a:solidFill>
              <a:latin typeface="Open Sans" panose="020B0606030504020204" pitchFamily="34" charset="0"/>
            </a:endParaRPr>
          </a:p>
        </p:txBody>
      </p:sp>
      <p:sp>
        <p:nvSpPr>
          <p:cNvPr id="32" name="TextBox 31">
            <a:extLst>
              <a:ext uri="{FF2B5EF4-FFF2-40B4-BE49-F238E27FC236}">
                <a16:creationId xmlns="" xmlns:a16="http://schemas.microsoft.com/office/drawing/2014/main" id="{2E612A85-B356-4863-91F2-E030BF3C5E68}"/>
              </a:ext>
            </a:extLst>
          </p:cNvPr>
          <p:cNvSpPr txBox="1"/>
          <p:nvPr/>
        </p:nvSpPr>
        <p:spPr>
          <a:xfrm>
            <a:off x="5177357" y="3150160"/>
            <a:ext cx="1031787" cy="842538"/>
          </a:xfrm>
          <a:prstGeom prst="rect">
            <a:avLst/>
          </a:prstGeom>
          <a:noFill/>
        </p:spPr>
        <p:txBody>
          <a:bodyPr wrap="square" rtlCol="0">
            <a:spAutoFit/>
          </a:bodyPr>
          <a:lstStyle/>
          <a:p>
            <a:pPr algn="ctr">
              <a:defRPr/>
            </a:pPr>
            <a:r>
              <a:rPr lang="ru-RU" sz="4875" b="1" dirty="0">
                <a:solidFill>
                  <a:srgbClr val="42AFB6"/>
                </a:solidFill>
                <a:latin typeface="Open Sans" panose="020B0606030504020204" pitchFamily="34" charset="0"/>
              </a:rPr>
              <a:t>0</a:t>
            </a:r>
            <a:r>
              <a:rPr lang="en-US" sz="4875" b="1" dirty="0">
                <a:solidFill>
                  <a:srgbClr val="42AFB6"/>
                </a:solidFill>
                <a:latin typeface="Open Sans" panose="020B0606030504020204" pitchFamily="34" charset="0"/>
              </a:rPr>
              <a:t>3</a:t>
            </a:r>
            <a:endParaRPr lang="en-GB" sz="4875" b="1" dirty="0">
              <a:solidFill>
                <a:srgbClr val="42AFB6"/>
              </a:solidFill>
              <a:latin typeface="Noto Sans" panose="020B0502040504020204" pitchFamily="34"/>
              <a:ea typeface="Noto Sans" panose="020B0502040504020204" pitchFamily="34"/>
              <a:cs typeface="Noto Sans" panose="020B0502040504020204" pitchFamily="34"/>
            </a:endParaRPr>
          </a:p>
        </p:txBody>
      </p:sp>
      <p:pic>
        <p:nvPicPr>
          <p:cNvPr id="33" name="Picture 32">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7578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976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Microsoft Azure Storage</a:t>
            </a:r>
          </a:p>
        </p:txBody>
      </p:sp>
      <p:sp>
        <p:nvSpPr>
          <p:cNvPr id="26" name="Rectangle: Rounded Corners 1">
            <a:extLst>
              <a:ext uri="{FF2B5EF4-FFF2-40B4-BE49-F238E27FC236}">
                <a16:creationId xmlns="" xmlns:a16="http://schemas.microsoft.com/office/drawing/2014/main" id="{F331D653-9456-4EAB-82F2-7435A2C3D104}"/>
              </a:ext>
            </a:extLst>
          </p:cNvPr>
          <p:cNvSpPr/>
          <p:nvPr/>
        </p:nvSpPr>
        <p:spPr>
          <a:xfrm>
            <a:off x="1244891" y="1065558"/>
            <a:ext cx="6818336" cy="821171"/>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Microsoft Azure </a:t>
            </a:r>
            <a:r>
              <a:rPr lang="en-US" sz="1200" dirty="0" smtClean="0">
                <a:solidFill>
                  <a:schemeClr val="tx1"/>
                </a:solidFill>
                <a:latin typeface="Raleway"/>
              </a:rPr>
              <a:t>Storage is </a:t>
            </a:r>
            <a:r>
              <a:rPr lang="en-US" sz="1200" dirty="0">
                <a:solidFill>
                  <a:schemeClr val="tx1"/>
                </a:solidFill>
                <a:latin typeface="Raleway"/>
              </a:rPr>
              <a:t>an umbrella term that represents a suite of </a:t>
            </a:r>
            <a:r>
              <a:rPr lang="en-US" sz="1200" dirty="0" smtClean="0">
                <a:solidFill>
                  <a:schemeClr val="tx1"/>
                </a:solidFill>
                <a:latin typeface="Raleway"/>
              </a:rPr>
              <a:t>cloud-based</a:t>
            </a:r>
            <a:r>
              <a:rPr lang="en-US" sz="1200" dirty="0">
                <a:solidFill>
                  <a:schemeClr val="tx1"/>
                </a:solidFill>
                <a:latin typeface="Raleway"/>
              </a:rPr>
              <a:t>, highly available and durable storage services that are fully managed by Microsoft and </a:t>
            </a:r>
            <a:r>
              <a:rPr lang="en-US" sz="1200" dirty="0" smtClean="0">
                <a:solidFill>
                  <a:schemeClr val="tx1"/>
                </a:solidFill>
                <a:latin typeface="Raleway"/>
              </a:rPr>
              <a:t>is </a:t>
            </a:r>
            <a:r>
              <a:rPr lang="en-US" sz="1200" dirty="0">
                <a:solidFill>
                  <a:schemeClr val="tx1"/>
                </a:solidFill>
                <a:latin typeface="Raleway"/>
              </a:rPr>
              <a:t>curated for modern data storage </a:t>
            </a:r>
            <a:r>
              <a:rPr lang="en-US" sz="1200" dirty="0" smtClean="0">
                <a:solidFill>
                  <a:schemeClr val="tx1"/>
                </a:solidFill>
                <a:latin typeface="Raleway"/>
              </a:rPr>
              <a:t>scenarios </a:t>
            </a:r>
            <a:endParaRPr lang="en-IN" sz="1200" dirty="0">
              <a:solidFill>
                <a:schemeClr val="tx1"/>
              </a:solidFill>
              <a:latin typeface="Raleway"/>
            </a:endParaRPr>
          </a:p>
        </p:txBody>
      </p:sp>
      <p:sp>
        <p:nvSpPr>
          <p:cNvPr id="2" name="TextBox 1"/>
          <p:cNvSpPr txBox="1"/>
          <p:nvPr/>
        </p:nvSpPr>
        <p:spPr>
          <a:xfrm>
            <a:off x="1436887" y="2300187"/>
            <a:ext cx="6553200" cy="461665"/>
          </a:xfrm>
          <a:prstGeom prst="rect">
            <a:avLst/>
          </a:prstGeom>
          <a:noFill/>
        </p:spPr>
        <p:txBody>
          <a:bodyPr wrap="square" rtlCol="0">
            <a:spAutoFit/>
          </a:bodyPr>
          <a:lstStyle/>
          <a:p>
            <a:pPr algn="ctr"/>
            <a:r>
              <a:rPr lang="en-US" sz="1200" b="1" dirty="0">
                <a:solidFill>
                  <a:srgbClr val="604878"/>
                </a:solidFill>
                <a:latin typeface="Raleway"/>
              </a:rPr>
              <a:t>This suite of </a:t>
            </a:r>
            <a:r>
              <a:rPr lang="en-US" sz="1200" b="1" dirty="0" smtClean="0">
                <a:solidFill>
                  <a:srgbClr val="604878"/>
                </a:solidFill>
                <a:latin typeface="Raleway"/>
              </a:rPr>
              <a:t>cloud-based Microsoft-managed </a:t>
            </a:r>
            <a:r>
              <a:rPr lang="en-US" sz="1200" b="1" dirty="0">
                <a:solidFill>
                  <a:srgbClr val="604878"/>
                </a:solidFill>
                <a:latin typeface="Raleway"/>
              </a:rPr>
              <a:t>storage services mainly </a:t>
            </a:r>
            <a:r>
              <a:rPr lang="en-US" sz="1200" b="1" dirty="0" smtClean="0">
                <a:solidFill>
                  <a:srgbClr val="604878"/>
                </a:solidFill>
                <a:latin typeface="Raleway"/>
              </a:rPr>
              <a:t>comprises </a:t>
            </a:r>
            <a:r>
              <a:rPr lang="en-US" sz="1200" b="1" dirty="0">
                <a:solidFill>
                  <a:srgbClr val="604878"/>
                </a:solidFill>
                <a:latin typeface="Raleway"/>
              </a:rPr>
              <a:t>four types of storage services in </a:t>
            </a:r>
            <a:r>
              <a:rPr lang="en-US" sz="1200" b="1" dirty="0" smtClean="0">
                <a:solidFill>
                  <a:srgbClr val="604878"/>
                </a:solidFill>
                <a:latin typeface="Raleway"/>
              </a:rPr>
              <a:t>Azure:</a:t>
            </a:r>
            <a:endParaRPr lang="en-IN" sz="1200" b="1" dirty="0">
              <a:solidFill>
                <a:srgbClr val="604878"/>
              </a:solidFill>
              <a:latin typeface="Raleway"/>
            </a:endParaRPr>
          </a:p>
        </p:txBody>
      </p:sp>
      <p:grpSp>
        <p:nvGrpSpPr>
          <p:cNvPr id="6" name="Group 5"/>
          <p:cNvGrpSpPr/>
          <p:nvPr/>
        </p:nvGrpSpPr>
        <p:grpSpPr>
          <a:xfrm>
            <a:off x="2090705" y="3163225"/>
            <a:ext cx="5162696" cy="1417376"/>
            <a:chOff x="2090705" y="3163225"/>
            <a:chExt cx="5162696" cy="1417376"/>
          </a:xfrm>
        </p:grpSpPr>
        <p:pic>
          <p:nvPicPr>
            <p:cNvPr id="2050" name="Picture 2" descr="Image result for azure tabl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47" y="3212609"/>
              <a:ext cx="893456" cy="8934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2090705" y="4069552"/>
              <a:ext cx="1456540" cy="461665"/>
            </a:xfrm>
            <a:prstGeom prst="rect">
              <a:avLst/>
            </a:prstGeom>
            <a:noFill/>
          </p:spPr>
          <p:txBody>
            <a:bodyPr wrap="square" rtlCol="0">
              <a:spAutoFit/>
            </a:bodyPr>
            <a:lstStyle/>
            <a:p>
              <a:pPr algn="ctr"/>
              <a:r>
                <a:rPr lang="en-US" sz="1200" b="1" dirty="0">
                  <a:solidFill>
                    <a:schemeClr val="tx1">
                      <a:lumMod val="85000"/>
                      <a:lumOff val="15000"/>
                    </a:schemeClr>
                  </a:solidFill>
                  <a:latin typeface="Raleway"/>
                </a:rPr>
                <a:t>Azure Blob Storage</a:t>
              </a:r>
              <a:endParaRPr lang="en-IN" sz="1200" b="1" dirty="0">
                <a:solidFill>
                  <a:schemeClr val="tx1">
                    <a:lumMod val="85000"/>
                    <a:lumOff val="15000"/>
                  </a:schemeClr>
                </a:solidFill>
                <a:latin typeface="Raleway"/>
              </a:endParaRPr>
            </a:p>
          </p:txBody>
        </p:sp>
        <p:sp>
          <p:nvSpPr>
            <p:cNvPr id="34" name="TextBox 33"/>
            <p:cNvSpPr txBox="1"/>
            <p:nvPr/>
          </p:nvSpPr>
          <p:spPr>
            <a:xfrm>
              <a:off x="3256947" y="4118936"/>
              <a:ext cx="1456540" cy="461665"/>
            </a:xfrm>
            <a:prstGeom prst="rect">
              <a:avLst/>
            </a:prstGeom>
            <a:noFill/>
          </p:spPr>
          <p:txBody>
            <a:bodyPr wrap="square" rtlCol="0">
              <a:spAutoFit/>
            </a:bodyPr>
            <a:lstStyle/>
            <a:p>
              <a:pPr algn="ctr"/>
              <a:r>
                <a:rPr lang="en-US" sz="1200" b="1" dirty="0">
                  <a:solidFill>
                    <a:schemeClr val="tx1">
                      <a:lumMod val="85000"/>
                      <a:lumOff val="15000"/>
                    </a:schemeClr>
                  </a:solidFill>
                  <a:latin typeface="Raleway"/>
                </a:rPr>
                <a:t>Azure Table Storage</a:t>
              </a:r>
              <a:endParaRPr lang="en-IN" sz="1200" b="1" dirty="0">
                <a:solidFill>
                  <a:schemeClr val="tx1">
                    <a:lumMod val="85000"/>
                    <a:lumOff val="15000"/>
                  </a:schemeClr>
                </a:solidFill>
                <a:latin typeface="Raleway"/>
              </a:endParaRPr>
            </a:p>
          </p:txBody>
        </p:sp>
        <p:pic>
          <p:nvPicPr>
            <p:cNvPr id="2056"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211" y="3222066"/>
              <a:ext cx="946692" cy="9466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5500" y="3163225"/>
              <a:ext cx="992224" cy="992224"/>
            </a:xfrm>
            <a:prstGeom prst="rect">
              <a:avLst/>
            </a:prstGeom>
          </p:spPr>
        </p:pic>
        <p:sp>
          <p:nvSpPr>
            <p:cNvPr id="38" name="TextBox 37"/>
            <p:cNvSpPr txBox="1"/>
            <p:nvPr/>
          </p:nvSpPr>
          <p:spPr>
            <a:xfrm>
              <a:off x="4476135" y="4105627"/>
              <a:ext cx="1456540" cy="461665"/>
            </a:xfrm>
            <a:prstGeom prst="rect">
              <a:avLst/>
            </a:prstGeom>
            <a:noFill/>
          </p:spPr>
          <p:txBody>
            <a:bodyPr wrap="square" rtlCol="0">
              <a:spAutoFit/>
            </a:bodyPr>
            <a:lstStyle/>
            <a:p>
              <a:pPr algn="ctr"/>
              <a:r>
                <a:rPr lang="en-US" sz="1200" b="1" dirty="0">
                  <a:solidFill>
                    <a:schemeClr val="tx1">
                      <a:lumMod val="85000"/>
                      <a:lumOff val="15000"/>
                    </a:schemeClr>
                  </a:solidFill>
                  <a:latin typeface="Raleway"/>
                </a:rPr>
                <a:t>Azure Queue Storage</a:t>
              </a:r>
              <a:endParaRPr lang="en-IN" sz="1200" b="1" dirty="0">
                <a:solidFill>
                  <a:schemeClr val="tx1">
                    <a:lumMod val="85000"/>
                    <a:lumOff val="15000"/>
                  </a:schemeClr>
                </a:solidFill>
                <a:latin typeface="Raleway"/>
              </a:endParaRPr>
            </a:p>
          </p:txBody>
        </p:sp>
        <p:sp>
          <p:nvSpPr>
            <p:cNvPr id="39" name="TextBox 38"/>
            <p:cNvSpPr txBox="1"/>
            <p:nvPr/>
          </p:nvSpPr>
          <p:spPr>
            <a:xfrm>
              <a:off x="5796861" y="4069552"/>
              <a:ext cx="1456540" cy="461665"/>
            </a:xfrm>
            <a:prstGeom prst="rect">
              <a:avLst/>
            </a:prstGeom>
            <a:noFill/>
          </p:spPr>
          <p:txBody>
            <a:bodyPr wrap="square" rtlCol="0">
              <a:spAutoFit/>
            </a:bodyPr>
            <a:lstStyle/>
            <a:p>
              <a:pPr algn="ctr"/>
              <a:r>
                <a:rPr lang="en-US" sz="1200" b="1" dirty="0">
                  <a:solidFill>
                    <a:schemeClr val="tx1">
                      <a:lumMod val="85000"/>
                      <a:lumOff val="15000"/>
                    </a:schemeClr>
                  </a:solidFill>
                  <a:latin typeface="Raleway"/>
                </a:rPr>
                <a:t>Azure File Storage</a:t>
              </a:r>
              <a:endParaRPr lang="en-IN" sz="1200" b="1" dirty="0">
                <a:solidFill>
                  <a:schemeClr val="tx1">
                    <a:lumMod val="85000"/>
                    <a:lumOff val="15000"/>
                  </a:schemeClr>
                </a:solidFill>
                <a:latin typeface="Raleway"/>
              </a:endParaRPr>
            </a:p>
          </p:txBody>
        </p:sp>
        <p:pic>
          <p:nvPicPr>
            <p:cNvPr id="5" name="Picture 4"/>
            <p:cNvPicPr>
              <a:picLocks noChangeAspect="1"/>
            </p:cNvPicPr>
            <p:nvPr/>
          </p:nvPicPr>
          <p:blipFill>
            <a:blip r:embed="rId6"/>
            <a:stretch>
              <a:fillRect/>
            </a:stretch>
          </p:blipFill>
          <p:spPr>
            <a:xfrm>
              <a:off x="3476831" y="3204113"/>
              <a:ext cx="1070252" cy="951336"/>
            </a:xfrm>
            <a:prstGeom prst="rect">
              <a:avLst/>
            </a:prstGeom>
          </p:spPr>
        </p:pic>
      </p:grpSp>
      <p:pic>
        <p:nvPicPr>
          <p:cNvPr id="14" name="Picture 13">
            <a:extLst>
              <a:ext uri="{FF2B5EF4-FFF2-40B4-BE49-F238E27FC236}">
                <a16:creationId xmlns="" xmlns:a16="http://schemas.microsoft.com/office/drawing/2014/main" id="{489CA974-BFDD-4137-A608-C539BA067DF5}"/>
              </a:ext>
            </a:extLst>
          </p:cNvPr>
          <p:cNvPicPr>
            <a:picLocks noChangeAspect="1"/>
          </p:cNvPicPr>
          <p:nvPr/>
        </p:nvPicPr>
        <p:blipFill>
          <a:blip r:embed="rId7"/>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8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819677"/>
            <a:ext cx="7782340" cy="1217755"/>
          </a:xfrm>
        </p:spPr>
        <p:txBody>
          <a:bodyPr anchor="ctr"/>
          <a:lstStyle/>
          <a:p>
            <a:pPr algn="ctr"/>
            <a:r>
              <a:rPr lang="en-IN" dirty="0" smtClean="0"/>
              <a:t>Hands-on: </a:t>
            </a:r>
            <a:r>
              <a:rPr lang="en-IN" dirty="0" smtClean="0"/>
              <a:t>Implement Azure </a:t>
            </a:r>
            <a:r>
              <a:rPr lang="en-IN" dirty="0" smtClean="0"/>
              <a:t>CDN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0514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a:solidFill>
                  <a:srgbClr val="604878"/>
                </a:solidFill>
                <a:latin typeface="Raleway"/>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t>1. Which of these storage services can you mount on as a drive on your desktop?</a:t>
            </a:r>
            <a:r>
              <a:rPr lang="en-US" sz="1800" b="1" dirty="0"/>
              <a:t> </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prstClr val="black"/>
                </a:solidFill>
                <a:latin typeface="Raleway"/>
              </a:rPr>
              <a:t>A. </a:t>
            </a:r>
            <a:r>
              <a:rPr lang="en-IN" sz="1200" dirty="0" smtClean="0">
                <a:solidFill>
                  <a:srgbClr val="000000"/>
                </a:solidFill>
                <a:latin typeface="Raleway"/>
              </a:rPr>
              <a:t>Blob </a:t>
            </a:r>
            <a:r>
              <a:rPr lang="en-IN" sz="1200" dirty="0">
                <a:solidFill>
                  <a:srgbClr val="000000"/>
                </a:solidFill>
                <a:latin typeface="Raleway"/>
              </a:rPr>
              <a:t>Storage</a:t>
            </a:r>
            <a:r>
              <a:rPr lang="en-IN" sz="1200" dirty="0"/>
              <a:t> </a:t>
            </a:r>
            <a:endParaRPr lang="en-US" sz="1200" dirty="0">
              <a:solidFill>
                <a:prstClr val="black"/>
              </a:solidFill>
              <a:latin typeface="Raleway"/>
            </a:endParaRP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B. File Storage</a:t>
            </a:r>
            <a:r>
              <a:rPr lang="en-IN" sz="1200" dirty="0"/>
              <a:t> </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C. Table Storage</a:t>
            </a:r>
            <a:r>
              <a:rPr lang="en-IN" sz="1200" dirty="0"/>
              <a:t> </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D. </a:t>
            </a:r>
            <a:r>
              <a:rPr lang="en-IN" sz="1200" dirty="0" smtClean="0">
                <a:solidFill>
                  <a:srgbClr val="000000"/>
                </a:solidFill>
                <a:latin typeface="Raleway"/>
              </a:rPr>
              <a:t>Queue </a:t>
            </a:r>
            <a:r>
              <a:rPr lang="en-IN" sz="1200" dirty="0">
                <a:solidFill>
                  <a:srgbClr val="000000"/>
                </a:solidFill>
                <a:latin typeface="Raleway"/>
              </a:rPr>
              <a:t>Storage</a:t>
            </a:r>
            <a:r>
              <a:rPr lang="en-IN" sz="1200" dirty="0"/>
              <a:t> </a:t>
            </a:r>
            <a:endParaRPr lang="en-US" sz="1200" dirty="0">
              <a:solidFill>
                <a:prstClr val="black"/>
              </a:solidFill>
              <a:latin typeface="Raleway"/>
            </a:endParaRPr>
          </a:p>
        </p:txBody>
      </p:sp>
      <p:pic>
        <p:nvPicPr>
          <p:cNvPr id="10" name="Picture 2" descr="Image result for QnA">
            <a:extLst>
              <a:ext uri="{FF2B5EF4-FFF2-40B4-BE49-F238E27FC236}">
                <a16:creationId xmlns:a16="http://schemas.microsoft.com/office/drawing/2014/main" xmlns=""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064"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4883388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a:solidFill>
                  <a:srgbClr val="604878"/>
                </a:solidFill>
                <a:latin typeface="Raleway"/>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t>2. Which of the following access tiers should be used for low latency access?</a:t>
            </a:r>
            <a:r>
              <a:rPr lang="en-US" sz="1800" b="1" dirty="0"/>
              <a:t> </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A. Hot</a:t>
            </a:r>
            <a:r>
              <a:rPr lang="en-IN" sz="1200" dirty="0"/>
              <a:t> </a:t>
            </a:r>
            <a:endParaRPr lang="en-US" sz="1200" dirty="0">
              <a:solidFill>
                <a:prstClr val="black"/>
              </a:solidFill>
              <a:latin typeface="Raleway"/>
            </a:endParaRP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B. Cool</a:t>
            </a:r>
            <a:r>
              <a:rPr lang="en-IN" sz="1200" dirty="0"/>
              <a:t> </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C. Archived</a:t>
            </a:r>
            <a:r>
              <a:rPr lang="en-IN" sz="1200" dirty="0"/>
              <a:t> </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Raleway"/>
              </a:rPr>
              <a:t>D.  </a:t>
            </a:r>
            <a:r>
              <a:rPr lang="en-US" sz="1200" dirty="0" smtClean="0">
                <a:solidFill>
                  <a:srgbClr val="000000"/>
                </a:solidFill>
                <a:latin typeface="Raleway"/>
              </a:rPr>
              <a:t>All </a:t>
            </a:r>
            <a:r>
              <a:rPr lang="en-US" sz="1200" dirty="0">
                <a:solidFill>
                  <a:srgbClr val="000000"/>
                </a:solidFill>
                <a:latin typeface="Raleway"/>
              </a:rPr>
              <a:t>of the above</a:t>
            </a:r>
            <a:r>
              <a:rPr lang="en-US" sz="1200" dirty="0"/>
              <a:t> </a:t>
            </a:r>
            <a:endParaRPr lang="en-US" sz="1200" dirty="0">
              <a:solidFill>
                <a:prstClr val="black"/>
              </a:solidFill>
              <a:latin typeface="Raleway"/>
            </a:endParaRPr>
          </a:p>
        </p:txBody>
      </p:sp>
      <p:pic>
        <p:nvPicPr>
          <p:cNvPr id="10" name="Picture 2" descr="Image result for QnA">
            <a:extLst>
              <a:ext uri="{FF2B5EF4-FFF2-40B4-BE49-F238E27FC236}">
                <a16:creationId xmlns:a16="http://schemas.microsoft.com/office/drawing/2014/main" xmlns=""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064"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1829108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a:solidFill>
                  <a:srgbClr val="604878"/>
                </a:solidFill>
                <a:latin typeface="Raleway"/>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t>3. Which of these storage services is used to store structured data?</a:t>
            </a:r>
            <a:r>
              <a:rPr lang="en-US" sz="1800" b="1" dirty="0"/>
              <a:t> </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a:solidFill>
                  <a:srgbClr val="000000"/>
                </a:solidFill>
                <a:latin typeface="Raleway"/>
              </a:rPr>
              <a:t>A. Blob Storage</a:t>
            </a:r>
            <a:r>
              <a:rPr lang="en-IN" sz="1200"/>
              <a:t> </a:t>
            </a:r>
            <a:endParaRPr lang="en-US" sz="1200" dirty="0">
              <a:solidFill>
                <a:prstClr val="black"/>
              </a:solidFill>
              <a:latin typeface="Raleway"/>
            </a:endParaRP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B. File Storage</a:t>
            </a:r>
            <a:r>
              <a:rPr lang="en-IN" sz="1200" dirty="0"/>
              <a:t> </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C. Table Storage</a:t>
            </a:r>
            <a:r>
              <a:rPr lang="en-IN" sz="1200" dirty="0"/>
              <a:t> </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Raleway"/>
              </a:rPr>
              <a:t>D.  Queue Storage</a:t>
            </a:r>
          </a:p>
        </p:txBody>
      </p:sp>
      <p:pic>
        <p:nvPicPr>
          <p:cNvPr id="10" name="Picture 2" descr="Image result for QnA">
            <a:extLst>
              <a:ext uri="{FF2B5EF4-FFF2-40B4-BE49-F238E27FC236}">
                <a16:creationId xmlns:a16="http://schemas.microsoft.com/office/drawing/2014/main" xmlns=""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064"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34889352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a:solidFill>
                  <a:srgbClr val="604878"/>
                </a:solidFill>
                <a:latin typeface="Raleway"/>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t>4. Which of the following is a type of key used by Azure Table Storage?</a:t>
            </a:r>
            <a:r>
              <a:rPr lang="en-US" sz="1800" b="1" dirty="0"/>
              <a:t> </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A. Partition Key</a:t>
            </a:r>
            <a:r>
              <a:rPr lang="en-IN" sz="1200" dirty="0"/>
              <a:t> </a:t>
            </a:r>
            <a:endParaRPr lang="en-US" sz="1200" dirty="0">
              <a:solidFill>
                <a:prstClr val="black"/>
              </a:solidFill>
              <a:latin typeface="Raleway"/>
            </a:endParaRP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B. Sample Key</a:t>
            </a:r>
            <a:r>
              <a:rPr lang="en-IN" sz="1200" dirty="0"/>
              <a:t> </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C. Cluster Key</a:t>
            </a:r>
            <a:r>
              <a:rPr lang="en-IN" sz="1200" dirty="0"/>
              <a:t> </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D. Storage Key</a:t>
            </a:r>
            <a:r>
              <a:rPr lang="en-IN" sz="1200" dirty="0"/>
              <a:t> </a:t>
            </a:r>
            <a:endParaRPr lang="en-US" sz="1200" dirty="0">
              <a:solidFill>
                <a:srgbClr val="000000"/>
              </a:solidFill>
              <a:latin typeface="Raleway"/>
            </a:endParaRPr>
          </a:p>
        </p:txBody>
      </p:sp>
      <p:pic>
        <p:nvPicPr>
          <p:cNvPr id="10" name="Picture 2" descr="Image result for QnA">
            <a:extLst>
              <a:ext uri="{FF2B5EF4-FFF2-40B4-BE49-F238E27FC236}">
                <a16:creationId xmlns:a16="http://schemas.microsoft.com/office/drawing/2014/main" xmlns=""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064"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15516973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a:solidFill>
                  <a:srgbClr val="604878"/>
                </a:solidFill>
                <a:latin typeface="Raleway"/>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t>5</a:t>
            </a:r>
            <a:r>
              <a:rPr lang="en-US" sz="1800" b="1" dirty="0" smtClean="0"/>
              <a:t>. Azure </a:t>
            </a:r>
            <a:r>
              <a:rPr lang="en-US" sz="1800" b="1" dirty="0"/>
              <a:t>file sync can work with both windows and </a:t>
            </a:r>
            <a:r>
              <a:rPr lang="en-US" sz="1800" b="1" dirty="0" err="1"/>
              <a:t>ubuntu</a:t>
            </a:r>
            <a:r>
              <a:rPr lang="en-US" sz="1800" b="1" dirty="0"/>
              <a:t> server.</a:t>
            </a:r>
            <a:r>
              <a:rPr lang="en-US" sz="1800" b="1" dirty="0"/>
              <a:t> </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A. True</a:t>
            </a:r>
            <a:r>
              <a:rPr lang="en-IN" sz="1200" dirty="0"/>
              <a:t> </a:t>
            </a:r>
            <a:endParaRPr lang="en-US" sz="1200" dirty="0">
              <a:solidFill>
                <a:prstClr val="black"/>
              </a:solidFill>
              <a:latin typeface="Raleway"/>
            </a:endParaRP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rgbClr val="000000"/>
                </a:solidFill>
                <a:latin typeface="Raleway"/>
              </a:rPr>
              <a:t>B. False</a:t>
            </a:r>
            <a:r>
              <a:rPr lang="en-IN" sz="1200" dirty="0"/>
              <a:t> </a:t>
            </a:r>
            <a:endParaRPr lang="en-US" sz="1200" dirty="0">
              <a:solidFill>
                <a:prstClr val="black"/>
              </a:solidFill>
              <a:latin typeface="Raleway"/>
            </a:endParaRPr>
          </a:p>
        </p:txBody>
      </p:sp>
      <p:pic>
        <p:nvPicPr>
          <p:cNvPr id="10" name="Picture 2" descr="Image result for QnA">
            <a:extLst>
              <a:ext uri="{FF2B5EF4-FFF2-40B4-BE49-F238E27FC236}">
                <a16:creationId xmlns:a16="http://schemas.microsoft.com/office/drawing/2014/main" xmlns=""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064"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28533767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012ADE01-946F-4052-90AD-2BE245388AA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 xmlns:a16="http://schemas.microsoft.com/office/drawing/2014/main" id="{1B9B9199-166E-4BFD-9B85-5CA80213BE93}"/>
              </a:ext>
            </a:extLst>
          </p:cNvPr>
          <p:cNvGrpSpPr/>
          <p:nvPr/>
        </p:nvGrpSpPr>
        <p:grpSpPr>
          <a:xfrm>
            <a:off x="924894" y="1655664"/>
            <a:ext cx="7281387" cy="3083597"/>
            <a:chOff x="591670" y="2090218"/>
            <a:chExt cx="10688149" cy="4526327"/>
          </a:xfrm>
        </p:grpSpPr>
        <p:pic>
          <p:nvPicPr>
            <p:cNvPr id="12" name="Picture 11">
              <a:extLst>
                <a:ext uri="{FF2B5EF4-FFF2-40B4-BE49-F238E27FC236}">
                  <a16:creationId xmlns="" xmlns:a16="http://schemas.microsoft.com/office/drawing/2014/main" id="{8792E514-88A8-44EC-8F50-1004CFC1F2BD}"/>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 xmlns:a16="http://schemas.microsoft.com/office/drawing/2014/main"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+91-7847955955</a:t>
              </a:r>
            </a:p>
          </p:txBody>
        </p:sp>
        <p:sp>
          <p:nvSpPr>
            <p:cNvPr id="14" name="TextBox 13">
              <a:extLst>
                <a:ext uri="{FF2B5EF4-FFF2-40B4-BE49-F238E27FC236}">
                  <a16:creationId xmlns=""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1-800-216-8930 (TOLL FREE)</a:t>
              </a:r>
            </a:p>
          </p:txBody>
        </p:sp>
        <p:sp>
          <p:nvSpPr>
            <p:cNvPr id="15" name="TextBox 14">
              <a:extLst>
                <a:ext uri="{FF2B5EF4-FFF2-40B4-BE49-F238E27FC236}">
                  <a16:creationId xmlns="" xmlns:a16="http://schemas.microsoft.com/office/drawing/2014/main" id="{C5F3A766-3167-4485-A3B1-18C2C60B1D16}"/>
                </a:ext>
              </a:extLst>
            </p:cNvPr>
            <p:cNvSpPr txBox="1"/>
            <p:nvPr/>
          </p:nvSpPr>
          <p:spPr>
            <a:xfrm>
              <a:off x="6880643" y="4099242"/>
              <a:ext cx="3242911" cy="440482"/>
            </a:xfrm>
            <a:prstGeom prst="rect">
              <a:avLst/>
            </a:prstGeom>
            <a:noFill/>
          </p:spPr>
          <p:txBody>
            <a:bodyPr wrap="none" rtlCol="0">
              <a:spAutoFit/>
            </a:bodyPr>
            <a:lstStyle/>
            <a:p>
              <a:r>
                <a:rPr lang="en-US" b="1" dirty="0" smtClean="0">
                  <a:solidFill>
                    <a:srgbClr val="7671B3"/>
                  </a:solidFill>
                  <a:latin typeface="Raleway"/>
                </a:rPr>
                <a:t>support@intellipaat.com</a:t>
              </a:r>
              <a:endParaRPr lang="en-US" b="1" dirty="0">
                <a:solidFill>
                  <a:srgbClr val="7671B3"/>
                </a:solidFill>
                <a:latin typeface="Raleway"/>
              </a:endParaRPr>
            </a:p>
          </p:txBody>
        </p:sp>
        <p:sp>
          <p:nvSpPr>
            <p:cNvPr id="16" name="TextBox 15">
              <a:extLst>
                <a:ext uri="{FF2B5EF4-FFF2-40B4-BE49-F238E27FC236}">
                  <a16:creationId xmlns="" xmlns:a16="http://schemas.microsoft.com/office/drawing/2014/main" id="{15A40A4E-660A-4A32-ADAE-5CA538731B75}"/>
                </a:ext>
              </a:extLst>
            </p:cNvPr>
            <p:cNvSpPr txBox="1"/>
            <p:nvPr/>
          </p:nvSpPr>
          <p:spPr>
            <a:xfrm>
              <a:off x="6880643" y="5486326"/>
              <a:ext cx="4399176" cy="440482"/>
            </a:xfrm>
            <a:prstGeom prst="rect">
              <a:avLst/>
            </a:prstGeom>
            <a:noFill/>
          </p:spPr>
          <p:txBody>
            <a:bodyPr wrap="none" rtlCol="0">
              <a:spAutoFit/>
            </a:bodyPr>
            <a:lstStyle/>
            <a:p>
              <a:r>
                <a:rPr lang="en-US" b="1" dirty="0">
                  <a:solidFill>
                    <a:srgbClr val="3C8478"/>
                  </a:solidFill>
                  <a:latin typeface="Raleway"/>
                </a:rPr>
                <a:t>24/7 Chat with Our Course Advisor</a:t>
              </a:r>
            </a:p>
          </p:txBody>
        </p:sp>
      </p:grpSp>
      <p:sp>
        <p:nvSpPr>
          <p:cNvPr id="2" name="Rectangle 1">
            <a:extLst>
              <a:ext uri="{FF2B5EF4-FFF2-40B4-BE49-F238E27FC236}">
                <a16:creationId xmlns="" xmlns:a16="http://schemas.microsoft.com/office/drawing/2014/main" id="{7F46E37F-F5FE-4E77-861B-7598F9BF118F}"/>
              </a:ext>
            </a:extLst>
          </p:cNvPr>
          <p:cNvSpPr/>
          <p:nvPr/>
        </p:nvSpPr>
        <p:spPr>
          <a:xfrm>
            <a:off x="7251404" y="10633"/>
            <a:ext cx="1881963" cy="874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361542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81381" y="2428556"/>
            <a:ext cx="6172865" cy="576956"/>
          </a:xfrm>
        </p:spPr>
        <p:txBody>
          <a:bodyPr anchor="ctr"/>
          <a:lstStyle/>
          <a:p>
            <a:pPr algn="ctr"/>
            <a:r>
              <a:rPr lang="en-US" dirty="0"/>
              <a:t>Overview of Storage Account</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94537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77122"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What is Azure Storage Account?</a:t>
            </a:r>
          </a:p>
        </p:txBody>
      </p:sp>
      <p:sp>
        <p:nvSpPr>
          <p:cNvPr id="26" name="Rectangle: Rounded Corners 1">
            <a:extLst>
              <a:ext uri="{FF2B5EF4-FFF2-40B4-BE49-F238E27FC236}">
                <a16:creationId xmlns="" xmlns:a16="http://schemas.microsoft.com/office/drawing/2014/main" id="{F331D653-9456-4EAB-82F2-7435A2C3D104}"/>
              </a:ext>
            </a:extLst>
          </p:cNvPr>
          <p:cNvSpPr/>
          <p:nvPr/>
        </p:nvSpPr>
        <p:spPr>
          <a:xfrm>
            <a:off x="1655908" y="1165005"/>
            <a:ext cx="5889334" cy="821171"/>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latin typeface="Raleway"/>
              </a:rPr>
              <a:t>In order to use any type of Azure </a:t>
            </a:r>
            <a:r>
              <a:rPr lang="en-US" sz="1200" dirty="0" smtClean="0">
                <a:solidFill>
                  <a:schemeClr val="tx1">
                    <a:lumMod val="85000"/>
                    <a:lumOff val="15000"/>
                  </a:schemeClr>
                </a:solidFill>
                <a:latin typeface="Raleway"/>
              </a:rPr>
              <a:t>Storage, </a:t>
            </a:r>
            <a:r>
              <a:rPr lang="en-US" sz="1200" dirty="0">
                <a:solidFill>
                  <a:schemeClr val="tx1">
                    <a:lumMod val="85000"/>
                    <a:lumOff val="15000"/>
                  </a:schemeClr>
                </a:solidFill>
                <a:latin typeface="Raleway"/>
              </a:rPr>
              <a:t>you will need to create an account first which is referred to as </a:t>
            </a:r>
            <a:r>
              <a:rPr lang="en-US" sz="1200" dirty="0" smtClean="0">
                <a:solidFill>
                  <a:schemeClr val="tx1">
                    <a:lumMod val="85000"/>
                    <a:lumOff val="15000"/>
                  </a:schemeClr>
                </a:solidFill>
                <a:latin typeface="Raleway"/>
              </a:rPr>
              <a:t>storage account </a:t>
            </a:r>
            <a:endParaRPr lang="en-IN" sz="1200" dirty="0">
              <a:solidFill>
                <a:schemeClr val="tx1">
                  <a:lumMod val="85000"/>
                  <a:lumOff val="15000"/>
                </a:schemeClr>
              </a:solidFill>
              <a:latin typeface="Raleway"/>
            </a:endParaRPr>
          </a:p>
        </p:txBody>
      </p:sp>
      <p:grpSp>
        <p:nvGrpSpPr>
          <p:cNvPr id="8" name="Group 7"/>
          <p:cNvGrpSpPr/>
          <p:nvPr/>
        </p:nvGrpSpPr>
        <p:grpSpPr>
          <a:xfrm>
            <a:off x="806344" y="2470218"/>
            <a:ext cx="5170898" cy="461665"/>
            <a:chOff x="1934752" y="2431018"/>
            <a:chExt cx="5170898" cy="461665"/>
          </a:xfrm>
          <a:effectLst>
            <a:outerShdw blurRad="50800" dist="38100" dir="2700000" algn="tl" rotWithShape="0">
              <a:prstClr val="black">
                <a:alpha val="40000"/>
              </a:prstClr>
            </a:outerShdw>
          </a:effectLst>
        </p:grpSpPr>
        <p:sp>
          <p:nvSpPr>
            <p:cNvPr id="2" name="Rectangle 1"/>
            <p:cNvSpPr/>
            <p:nvPr/>
          </p:nvSpPr>
          <p:spPr>
            <a:xfrm>
              <a:off x="2286000" y="2431018"/>
              <a:ext cx="4819650" cy="461665"/>
            </a:xfrm>
            <a:prstGeom prst="rect">
              <a:avLst/>
            </a:prstGeom>
            <a:solidFill>
              <a:schemeClr val="bg1">
                <a:lumMod val="85000"/>
              </a:schemeClr>
            </a:solidFill>
          </p:spPr>
          <p:txBody>
            <a:bodyPr wrap="square">
              <a:spAutoFit/>
            </a:bodyPr>
            <a:lstStyle/>
            <a:p>
              <a:pPr>
                <a:buSzPct val="150000"/>
              </a:pPr>
              <a:r>
                <a:rPr lang="en-US" sz="1200" dirty="0">
                  <a:latin typeface="Raleway"/>
                  <a:ea typeface="Calibri" panose="020F0502020204030204" pitchFamily="34" charset="0"/>
                  <a:cs typeface="Times New Roman" panose="02020603050405020304" pitchFamily="18" charset="0"/>
                </a:rPr>
                <a:t>Using this account, you will be able to manage and </a:t>
              </a:r>
              <a:r>
                <a:rPr lang="en-US" sz="1200" dirty="0" smtClean="0">
                  <a:latin typeface="Raleway"/>
                  <a:ea typeface="Calibri" panose="020F0502020204030204" pitchFamily="34" charset="0"/>
                  <a:cs typeface="Times New Roman" panose="02020603050405020304" pitchFamily="18" charset="0"/>
                </a:rPr>
                <a:t>access </a:t>
              </a:r>
              <a:r>
                <a:rPr lang="en-US" sz="1200" dirty="0">
                  <a:latin typeface="Raleway"/>
                  <a:ea typeface="Calibri" panose="020F0502020204030204" pitchFamily="34" charset="0"/>
                  <a:cs typeface="Times New Roman" panose="02020603050405020304" pitchFamily="18" charset="0"/>
                </a:rPr>
                <a:t>the storage </a:t>
              </a:r>
              <a:r>
                <a:rPr lang="en-US" sz="1200" dirty="0" smtClean="0">
                  <a:latin typeface="Raleway"/>
                  <a:ea typeface="Calibri" panose="020F0502020204030204" pitchFamily="34" charset="0"/>
                  <a:cs typeface="Times New Roman" panose="02020603050405020304" pitchFamily="18" charset="0"/>
                </a:rPr>
                <a:t>resources </a:t>
              </a:r>
              <a:endParaRPr lang="en-US" sz="1200" dirty="0">
                <a:latin typeface="Raleway"/>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52" y="2533864"/>
              <a:ext cx="178514" cy="178514"/>
            </a:xfrm>
            <a:prstGeom prst="rect">
              <a:avLst/>
            </a:prstGeom>
          </p:spPr>
        </p:pic>
      </p:grpSp>
      <p:grpSp>
        <p:nvGrpSpPr>
          <p:cNvPr id="5" name="Group 4"/>
          <p:cNvGrpSpPr/>
          <p:nvPr/>
        </p:nvGrpSpPr>
        <p:grpSpPr>
          <a:xfrm>
            <a:off x="806344" y="3145892"/>
            <a:ext cx="5170898" cy="461665"/>
            <a:chOff x="1934752" y="3106692"/>
            <a:chExt cx="5170898" cy="461665"/>
          </a:xfrm>
          <a:effectLst>
            <a:outerShdw blurRad="50800" dist="38100" dir="2700000" algn="tl" rotWithShape="0">
              <a:prstClr val="black">
                <a:alpha val="40000"/>
              </a:prstClr>
            </a:outerShdw>
          </a:effectLst>
        </p:grpSpPr>
        <p:sp>
          <p:nvSpPr>
            <p:cNvPr id="28" name="Rectangle 27"/>
            <p:cNvSpPr/>
            <p:nvPr/>
          </p:nvSpPr>
          <p:spPr>
            <a:xfrm>
              <a:off x="2286000" y="3106692"/>
              <a:ext cx="4819650" cy="461665"/>
            </a:xfrm>
            <a:prstGeom prst="rect">
              <a:avLst/>
            </a:prstGeom>
            <a:solidFill>
              <a:schemeClr val="bg1">
                <a:lumMod val="85000"/>
              </a:schemeClr>
            </a:solidFill>
          </p:spPr>
          <p:txBody>
            <a:bodyPr wrap="square">
              <a:spAutoFit/>
            </a:bodyPr>
            <a:lstStyle/>
            <a:p>
              <a:pPr>
                <a:buSzPct val="150000"/>
              </a:pPr>
              <a:r>
                <a:rPr lang="en-US" sz="1200" dirty="0">
                  <a:latin typeface="Raleway"/>
                  <a:ea typeface="Calibri" panose="020F0502020204030204" pitchFamily="34" charset="0"/>
                  <a:cs typeface="Times New Roman" panose="02020603050405020304" pitchFamily="18" charset="0"/>
                </a:rPr>
                <a:t>All your storage </a:t>
              </a:r>
              <a:r>
                <a:rPr lang="en-US" sz="1200" dirty="0" smtClean="0">
                  <a:latin typeface="Raleway"/>
                  <a:ea typeface="Calibri" panose="020F0502020204030204" pitchFamily="34" charset="0"/>
                  <a:cs typeface="Times New Roman" panose="02020603050405020304" pitchFamily="18" charset="0"/>
                </a:rPr>
                <a:t>data, </a:t>
              </a:r>
              <a:r>
                <a:rPr lang="en-US" sz="1200" dirty="0">
                  <a:latin typeface="Raleway"/>
                  <a:ea typeface="Calibri" panose="020F0502020204030204" pitchFamily="34" charset="0"/>
                  <a:cs typeface="Times New Roman" panose="02020603050405020304" pitchFamily="18" charset="0"/>
                </a:rPr>
                <a:t>including blobs, files, </a:t>
              </a:r>
              <a:r>
                <a:rPr lang="en-US" sz="1200" dirty="0" smtClean="0">
                  <a:latin typeface="Raleway"/>
                  <a:ea typeface="Calibri" panose="020F0502020204030204" pitchFamily="34" charset="0"/>
                  <a:cs typeface="Times New Roman" panose="02020603050405020304" pitchFamily="18" charset="0"/>
                </a:rPr>
                <a:t>queues, </a:t>
              </a:r>
              <a:r>
                <a:rPr lang="en-US" sz="1200" dirty="0">
                  <a:latin typeface="Raleway"/>
                  <a:ea typeface="Calibri" panose="020F0502020204030204" pitchFamily="34" charset="0"/>
                  <a:cs typeface="Times New Roman" panose="02020603050405020304" pitchFamily="18" charset="0"/>
                </a:rPr>
                <a:t>and </a:t>
              </a:r>
              <a:r>
                <a:rPr lang="en-US" sz="1200" dirty="0" smtClean="0">
                  <a:latin typeface="Raleway"/>
                  <a:ea typeface="Calibri" panose="020F0502020204030204" pitchFamily="34" charset="0"/>
                  <a:cs typeface="Times New Roman" panose="02020603050405020304" pitchFamily="18" charset="0"/>
                </a:rPr>
                <a:t>tables, </a:t>
              </a:r>
              <a:r>
                <a:rPr lang="en-US" sz="1200" dirty="0">
                  <a:latin typeface="Raleway"/>
                  <a:ea typeface="Calibri" panose="020F0502020204030204" pitchFamily="34" charset="0"/>
                  <a:cs typeface="Times New Roman" panose="02020603050405020304" pitchFamily="18" charset="0"/>
                </a:rPr>
                <a:t>resides in your storage </a:t>
              </a:r>
              <a:r>
                <a:rPr lang="en-US" sz="1200" dirty="0" smtClean="0">
                  <a:latin typeface="Raleway"/>
                  <a:ea typeface="Calibri" panose="020F0502020204030204" pitchFamily="34" charset="0"/>
                  <a:cs typeface="Times New Roman" panose="02020603050405020304" pitchFamily="18" charset="0"/>
                </a:rPr>
                <a:t>account </a:t>
              </a:r>
              <a:endParaRPr lang="en-US" sz="1200" dirty="0">
                <a:latin typeface="Raleway"/>
                <a:ea typeface="Calibri" panose="020F0502020204030204" pitchFamily="34" charset="0"/>
                <a:cs typeface="Times New Roman" panose="02020603050405020304" pitchFamily="18"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52" y="3200950"/>
              <a:ext cx="178514" cy="178514"/>
            </a:xfrm>
            <a:prstGeom prst="rect">
              <a:avLst/>
            </a:prstGeom>
          </p:spPr>
        </p:pic>
      </p:grpSp>
      <p:grpSp>
        <p:nvGrpSpPr>
          <p:cNvPr id="10" name="Group 9"/>
          <p:cNvGrpSpPr/>
          <p:nvPr/>
        </p:nvGrpSpPr>
        <p:grpSpPr>
          <a:xfrm>
            <a:off x="806344" y="3821566"/>
            <a:ext cx="5170898" cy="646331"/>
            <a:chOff x="1934752" y="3782366"/>
            <a:chExt cx="5170898" cy="646331"/>
          </a:xfrm>
          <a:effectLst>
            <a:outerShdw blurRad="50800" dist="38100" dir="2700000" algn="tl" rotWithShape="0">
              <a:prstClr val="black">
                <a:alpha val="40000"/>
              </a:prstClr>
            </a:outerShdw>
          </a:effectLst>
        </p:grpSpPr>
        <p:sp>
          <p:nvSpPr>
            <p:cNvPr id="30" name="Rectangle 29"/>
            <p:cNvSpPr/>
            <p:nvPr/>
          </p:nvSpPr>
          <p:spPr>
            <a:xfrm>
              <a:off x="2286000" y="3782366"/>
              <a:ext cx="4819650" cy="646331"/>
            </a:xfrm>
            <a:prstGeom prst="rect">
              <a:avLst/>
            </a:prstGeom>
            <a:solidFill>
              <a:schemeClr val="bg1">
                <a:lumMod val="85000"/>
              </a:schemeClr>
            </a:solidFill>
          </p:spPr>
          <p:txBody>
            <a:bodyPr wrap="square">
              <a:spAutoFit/>
            </a:bodyPr>
            <a:lstStyle/>
            <a:p>
              <a:pPr>
                <a:buSzPct val="150000"/>
              </a:pPr>
              <a:r>
                <a:rPr lang="en-US" sz="1200" dirty="0">
                  <a:latin typeface="Raleway"/>
                </a:rPr>
                <a:t>The storage account provides a unique namespace for </a:t>
              </a:r>
              <a:r>
                <a:rPr lang="en-US" sz="1200" dirty="0" smtClean="0">
                  <a:latin typeface="Raleway"/>
                </a:rPr>
                <a:t>your storage </a:t>
              </a:r>
              <a:r>
                <a:rPr lang="en-US" sz="1200" dirty="0">
                  <a:latin typeface="Raleway"/>
                </a:rPr>
                <a:t>data which will be accessible from anywhere in the world over HTTP and </a:t>
              </a:r>
              <a:r>
                <a:rPr lang="en-US" sz="1200" dirty="0" smtClean="0">
                  <a:latin typeface="Raleway"/>
                </a:rPr>
                <a:t>HTTPS</a:t>
              </a:r>
              <a:endParaRPr lang="en-IN" sz="1200" dirty="0">
                <a:latin typeface="Raleway"/>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52" y="3971124"/>
              <a:ext cx="178514" cy="178514"/>
            </a:xfrm>
            <a:prstGeom prst="rect">
              <a:avLst/>
            </a:prstGeom>
          </p:spPr>
        </p:pic>
      </p:grpSp>
      <p:pic>
        <p:nvPicPr>
          <p:cNvPr id="4098" name="Picture 2" descr="Image result for Azure storage accoun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274" y="2682098"/>
            <a:ext cx="1774692" cy="14731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114566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84B27D5-1CD5-45B7-B400-5D1E9D0D3153}"/>
              </a:ext>
            </a:extLst>
          </p:cNvPr>
          <p:cNvSpPr>
            <a:spLocks noGrp="1"/>
          </p:cNvSpPr>
          <p:nvPr>
            <p:ph type="body" sz="quarter" idx="10"/>
          </p:nvPr>
        </p:nvSpPr>
        <p:spPr>
          <a:xfrm>
            <a:off x="1155779" y="1991214"/>
            <a:ext cx="6806693" cy="576956"/>
          </a:xfrm>
        </p:spPr>
        <p:txBody>
          <a:bodyPr anchor="ctr"/>
          <a:lstStyle/>
          <a:p>
            <a:pPr algn="ctr"/>
            <a:r>
              <a:rPr lang="en-US" dirty="0"/>
              <a:t>Types of Azure Storage Accounts</a:t>
            </a:r>
          </a:p>
        </p:txBody>
      </p:sp>
      <p:sp>
        <p:nvSpPr>
          <p:cNvPr id="3" name="Text Placeholder 3">
            <a:extLst>
              <a:ext uri="{FF2B5EF4-FFF2-40B4-BE49-F238E27FC236}">
                <a16:creationId xmlns:a16="http://schemas.microsoft.com/office/drawing/2014/main" xmlns="" id="{084B27D5-1CD5-45B7-B400-5D1E9D0D3153}"/>
              </a:ext>
            </a:extLst>
          </p:cNvPr>
          <p:cNvSpPr>
            <a:spLocks noGrp="1"/>
          </p:cNvSpPr>
          <p:nvPr>
            <p:ph type="body" sz="quarter" idx="10"/>
          </p:nvPr>
        </p:nvSpPr>
        <p:spPr>
          <a:xfrm>
            <a:off x="1634925" y="3220363"/>
            <a:ext cx="2924200" cy="576956"/>
          </a:xfrm>
        </p:spPr>
        <p:txBody>
          <a:bodyPr anchor="ctr"/>
          <a:lstStyle/>
          <a:p>
            <a:pPr marL="342900" indent="-342900">
              <a:buFont typeface="Wingdings" panose="05000000000000000000" pitchFamily="2" charset="2"/>
              <a:buChar char="Ø"/>
            </a:pPr>
            <a:r>
              <a:rPr lang="en-US" sz="2400" dirty="0"/>
              <a:t>General Purpose</a:t>
            </a:r>
          </a:p>
        </p:txBody>
      </p:sp>
      <p:sp>
        <p:nvSpPr>
          <p:cNvPr id="5" name="Text Placeholder 3">
            <a:extLst>
              <a:ext uri="{FF2B5EF4-FFF2-40B4-BE49-F238E27FC236}">
                <a16:creationId xmlns:a16="http://schemas.microsoft.com/office/drawing/2014/main" xmlns="" id="{084B27D5-1CD5-45B7-B400-5D1E9D0D3153}"/>
              </a:ext>
            </a:extLst>
          </p:cNvPr>
          <p:cNvSpPr>
            <a:spLocks noGrp="1"/>
          </p:cNvSpPr>
          <p:nvPr>
            <p:ph type="body" sz="quarter" idx="10"/>
          </p:nvPr>
        </p:nvSpPr>
        <p:spPr>
          <a:xfrm>
            <a:off x="1634925" y="3900061"/>
            <a:ext cx="2513233" cy="576956"/>
          </a:xfrm>
        </p:spPr>
        <p:txBody>
          <a:bodyPr anchor="ctr"/>
          <a:lstStyle/>
          <a:p>
            <a:pPr marL="342900" indent="-342900">
              <a:buFont typeface="Wingdings" panose="05000000000000000000" pitchFamily="2" charset="2"/>
              <a:buChar char="Ø"/>
            </a:pPr>
            <a:r>
              <a:rPr lang="en-US" sz="2400" dirty="0"/>
              <a:t>Blob Storage</a:t>
            </a:r>
          </a:p>
        </p:txBody>
      </p:sp>
      <p:pic>
        <p:nvPicPr>
          <p:cNvPr id="6" name="Picture 5">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521351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General Purpose Storage Account</a:t>
            </a:r>
          </a:p>
        </p:txBody>
      </p:sp>
      <p:sp>
        <p:nvSpPr>
          <p:cNvPr id="14" name="Rectangle: Rounded Corners 1">
            <a:extLst>
              <a:ext uri="{FF2B5EF4-FFF2-40B4-BE49-F238E27FC236}">
                <a16:creationId xmlns:a16="http://schemas.microsoft.com/office/drawing/2014/main" xmlns="" id="{F331D653-9456-4EAB-82F2-7435A2C3D104}"/>
              </a:ext>
            </a:extLst>
          </p:cNvPr>
          <p:cNvSpPr/>
          <p:nvPr/>
        </p:nvSpPr>
        <p:spPr>
          <a:xfrm>
            <a:off x="1655908" y="1562805"/>
            <a:ext cx="5889334" cy="821171"/>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lumMod val="85000"/>
                    <a:lumOff val="15000"/>
                  </a:prstClr>
                </a:solidFill>
                <a:latin typeface="Raleway"/>
              </a:rPr>
              <a:t>General Purpose Storage account</a:t>
            </a:r>
            <a:r>
              <a:rPr lang="en-US" sz="1200" dirty="0">
                <a:solidFill>
                  <a:prstClr val="black">
                    <a:lumMod val="85000"/>
                    <a:lumOff val="15000"/>
                  </a:prstClr>
                </a:solidFill>
                <a:latin typeface="Raleway"/>
              </a:rPr>
              <a:t>, as the name suggests, is a storage account that can store any type of storage data in general such as object data, NoSQL, queues or files. </a:t>
            </a:r>
            <a:endParaRPr lang="en-IN" sz="1200" dirty="0">
              <a:solidFill>
                <a:prstClr val="black">
                  <a:lumMod val="85000"/>
                  <a:lumOff val="15000"/>
                </a:prstClr>
              </a:solidFill>
              <a:latin typeface="Raleway"/>
            </a:endParaRPr>
          </a:p>
        </p:txBody>
      </p:sp>
      <p:sp>
        <p:nvSpPr>
          <p:cNvPr id="3" name="Rectangle 2"/>
          <p:cNvSpPr/>
          <p:nvPr/>
        </p:nvSpPr>
        <p:spPr>
          <a:xfrm>
            <a:off x="813037" y="938396"/>
            <a:ext cx="7461997" cy="523220"/>
          </a:xfrm>
          <a:prstGeom prst="rect">
            <a:avLst/>
          </a:prstGeom>
        </p:spPr>
        <p:txBody>
          <a:bodyPr wrap="square">
            <a:spAutoFit/>
          </a:bodyPr>
          <a:lstStyle/>
          <a:p>
            <a:pPr algn="ctr">
              <a:buSzPct val="120000"/>
            </a:pPr>
            <a:r>
              <a:rPr lang="en-US" sz="1400" b="1" dirty="0">
                <a:solidFill>
                  <a:srgbClr val="604878"/>
                </a:solidFill>
                <a:latin typeface="Raleway"/>
              </a:rPr>
              <a:t>Microsoft offers multiple type of storage accounts, each capable of handling different types of storage data. </a:t>
            </a:r>
            <a:endParaRPr lang="en-IN" sz="1400" b="1" dirty="0">
              <a:solidFill>
                <a:srgbClr val="604878"/>
              </a:solidFill>
              <a:latin typeface="Raleway"/>
            </a:endParaRPr>
          </a:p>
        </p:txBody>
      </p:sp>
      <p:sp>
        <p:nvSpPr>
          <p:cNvPr id="6" name="Rounded Rectangle 5"/>
          <p:cNvSpPr/>
          <p:nvPr/>
        </p:nvSpPr>
        <p:spPr>
          <a:xfrm>
            <a:off x="3375498" y="2558924"/>
            <a:ext cx="2198451" cy="408562"/>
          </a:xfrm>
          <a:prstGeom prst="roundRect">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Raleway"/>
              </a:rPr>
              <a:t>General Purpose Storage Account</a:t>
            </a:r>
            <a:endParaRPr lang="en-IN" sz="1200" b="1" dirty="0">
              <a:solidFill>
                <a:prstClr val="white"/>
              </a:solidFill>
              <a:latin typeface="Raleway"/>
            </a:endParaRPr>
          </a:p>
        </p:txBody>
      </p:sp>
      <p:pic>
        <p:nvPicPr>
          <p:cNvPr id="17" name="Picture 2" descr="Image result for azure tabl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967" y="3663213"/>
            <a:ext cx="581992" cy="5819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835572" y="4220338"/>
            <a:ext cx="948781" cy="461665"/>
          </a:xfrm>
          <a:prstGeom prst="rect">
            <a:avLst/>
          </a:prstGeom>
          <a:noFill/>
        </p:spPr>
        <p:txBody>
          <a:bodyPr wrap="square" rtlCol="0">
            <a:spAutoFit/>
          </a:bodyPr>
          <a:lstStyle/>
          <a:p>
            <a:pPr algn="ctr"/>
            <a:r>
              <a:rPr lang="en-US" sz="1200" b="1" dirty="0">
                <a:solidFill>
                  <a:prstClr val="black">
                    <a:lumMod val="85000"/>
                    <a:lumOff val="15000"/>
                  </a:prstClr>
                </a:solidFill>
                <a:latin typeface="Raleway"/>
              </a:rPr>
              <a:t>Azure Blob</a:t>
            </a:r>
            <a:endParaRPr lang="en-IN" sz="1200" b="1" dirty="0">
              <a:solidFill>
                <a:prstClr val="black">
                  <a:lumMod val="85000"/>
                  <a:lumOff val="15000"/>
                </a:prstClr>
              </a:solidFill>
              <a:latin typeface="Raleway"/>
            </a:endParaRPr>
          </a:p>
        </p:txBody>
      </p:sp>
      <p:sp>
        <p:nvSpPr>
          <p:cNvPr id="19" name="TextBox 18"/>
          <p:cNvSpPr txBox="1"/>
          <p:nvPr/>
        </p:nvSpPr>
        <p:spPr>
          <a:xfrm>
            <a:off x="3595255" y="4212750"/>
            <a:ext cx="948781" cy="461665"/>
          </a:xfrm>
          <a:prstGeom prst="rect">
            <a:avLst/>
          </a:prstGeom>
          <a:noFill/>
        </p:spPr>
        <p:txBody>
          <a:bodyPr wrap="square" rtlCol="0">
            <a:spAutoFit/>
          </a:bodyPr>
          <a:lstStyle/>
          <a:p>
            <a:pPr algn="ctr"/>
            <a:r>
              <a:rPr lang="en-US" sz="1200" b="1" dirty="0">
                <a:solidFill>
                  <a:prstClr val="black">
                    <a:lumMod val="85000"/>
                    <a:lumOff val="15000"/>
                  </a:prstClr>
                </a:solidFill>
                <a:latin typeface="Raleway"/>
              </a:rPr>
              <a:t>Azure Table</a:t>
            </a:r>
            <a:endParaRPr lang="en-IN" sz="1200" b="1" dirty="0">
              <a:solidFill>
                <a:prstClr val="black">
                  <a:lumMod val="85000"/>
                  <a:lumOff val="15000"/>
                </a:prstClr>
              </a:solidFill>
              <a:latin typeface="Raleway"/>
            </a:endParaRPr>
          </a:p>
        </p:txBody>
      </p:sp>
      <p:pic>
        <p:nvPicPr>
          <p:cNvPr id="20"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169" y="3628535"/>
            <a:ext cx="616669" cy="6166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5"/>
          <a:stretch>
            <a:fillRect/>
          </a:stretch>
        </p:blipFill>
        <p:spPr>
          <a:xfrm>
            <a:off x="5367340" y="3585258"/>
            <a:ext cx="646329" cy="646329"/>
          </a:xfrm>
          <a:prstGeom prst="rect">
            <a:avLst/>
          </a:prstGeom>
        </p:spPr>
      </p:pic>
      <p:sp>
        <p:nvSpPr>
          <p:cNvPr id="22" name="TextBox 21"/>
          <p:cNvSpPr txBox="1"/>
          <p:nvPr/>
        </p:nvSpPr>
        <p:spPr>
          <a:xfrm>
            <a:off x="4389426" y="4214020"/>
            <a:ext cx="948781" cy="461665"/>
          </a:xfrm>
          <a:prstGeom prst="rect">
            <a:avLst/>
          </a:prstGeom>
          <a:noFill/>
        </p:spPr>
        <p:txBody>
          <a:bodyPr wrap="square" rtlCol="0">
            <a:spAutoFit/>
          </a:bodyPr>
          <a:lstStyle/>
          <a:p>
            <a:pPr algn="ctr"/>
            <a:r>
              <a:rPr lang="en-US" sz="1200" b="1" dirty="0">
                <a:solidFill>
                  <a:prstClr val="black">
                    <a:lumMod val="85000"/>
                    <a:lumOff val="15000"/>
                  </a:prstClr>
                </a:solidFill>
                <a:latin typeface="Raleway"/>
              </a:rPr>
              <a:t>Azure Queue</a:t>
            </a:r>
            <a:endParaRPr lang="en-IN" sz="1200" b="1" dirty="0">
              <a:solidFill>
                <a:prstClr val="black">
                  <a:lumMod val="85000"/>
                  <a:lumOff val="15000"/>
                </a:prstClr>
              </a:solidFill>
              <a:latin typeface="Raleway"/>
            </a:endParaRPr>
          </a:p>
        </p:txBody>
      </p:sp>
      <p:sp>
        <p:nvSpPr>
          <p:cNvPr id="23" name="TextBox 22"/>
          <p:cNvSpPr txBox="1"/>
          <p:nvPr/>
        </p:nvSpPr>
        <p:spPr>
          <a:xfrm>
            <a:off x="5308672" y="4212796"/>
            <a:ext cx="795263" cy="461665"/>
          </a:xfrm>
          <a:prstGeom prst="rect">
            <a:avLst/>
          </a:prstGeom>
          <a:noFill/>
        </p:spPr>
        <p:txBody>
          <a:bodyPr wrap="square" rtlCol="0">
            <a:spAutoFit/>
          </a:bodyPr>
          <a:lstStyle/>
          <a:p>
            <a:pPr algn="ctr"/>
            <a:r>
              <a:rPr lang="en-US" sz="1200" b="1" dirty="0">
                <a:solidFill>
                  <a:prstClr val="black">
                    <a:lumMod val="85000"/>
                    <a:lumOff val="15000"/>
                  </a:prstClr>
                </a:solidFill>
                <a:latin typeface="Raleway"/>
              </a:rPr>
              <a:t>Azure File</a:t>
            </a:r>
            <a:endParaRPr lang="en-IN" sz="1200" b="1" dirty="0">
              <a:solidFill>
                <a:prstClr val="black">
                  <a:lumMod val="85000"/>
                  <a:lumOff val="15000"/>
                </a:prstClr>
              </a:solidFill>
              <a:latin typeface="Raleway"/>
            </a:endParaRPr>
          </a:p>
        </p:txBody>
      </p:sp>
      <p:pic>
        <p:nvPicPr>
          <p:cNvPr id="24" name="Picture 23"/>
          <p:cNvPicPr>
            <a:picLocks noChangeAspect="1"/>
          </p:cNvPicPr>
          <p:nvPr/>
        </p:nvPicPr>
        <p:blipFill>
          <a:blip r:embed="rId6"/>
          <a:stretch>
            <a:fillRect/>
          </a:stretch>
        </p:blipFill>
        <p:spPr>
          <a:xfrm>
            <a:off x="3738486" y="3616840"/>
            <a:ext cx="697155" cy="619695"/>
          </a:xfrm>
          <a:prstGeom prst="rect">
            <a:avLst/>
          </a:prstGeom>
        </p:spPr>
      </p:pic>
      <p:cxnSp>
        <p:nvCxnSpPr>
          <p:cNvPr id="9" name="Straight Arrow Connector 8"/>
          <p:cNvCxnSpPr>
            <a:stCxn id="6" idx="2"/>
            <a:endCxn id="17" idx="0"/>
          </p:cNvCxnSpPr>
          <p:nvPr/>
        </p:nvCxnSpPr>
        <p:spPr>
          <a:xfrm flipH="1">
            <a:off x="3309963" y="2967486"/>
            <a:ext cx="1164761" cy="69572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21" idx="0"/>
          </p:cNvCxnSpPr>
          <p:nvPr/>
        </p:nvCxnSpPr>
        <p:spPr>
          <a:xfrm>
            <a:off x="4474724" y="2967486"/>
            <a:ext cx="1215781" cy="61777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a:endCxn id="24" idx="0"/>
          </p:cNvCxnSpPr>
          <p:nvPr/>
        </p:nvCxnSpPr>
        <p:spPr>
          <a:xfrm flipH="1">
            <a:off x="4087064" y="2967486"/>
            <a:ext cx="387660" cy="64935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2"/>
            <a:endCxn id="20" idx="0"/>
          </p:cNvCxnSpPr>
          <p:nvPr/>
        </p:nvCxnSpPr>
        <p:spPr>
          <a:xfrm>
            <a:off x="4474724" y="2967486"/>
            <a:ext cx="406780" cy="661049"/>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Left Bracket 30"/>
          <p:cNvSpPr/>
          <p:nvPr/>
        </p:nvSpPr>
        <p:spPr>
          <a:xfrm rot="16200000">
            <a:off x="4416741" y="2693845"/>
            <a:ext cx="254591" cy="3845862"/>
          </a:xfrm>
          <a:prstGeom prst="leftBracke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pic>
        <p:nvPicPr>
          <p:cNvPr id="26" name="Picture 25">
            <a:extLst>
              <a:ext uri="{FF2B5EF4-FFF2-40B4-BE49-F238E27FC236}">
                <a16:creationId xmlns="" xmlns:a16="http://schemas.microsoft.com/office/drawing/2014/main" id="{489CA974-BFDD-4137-A608-C539BA067DF5}"/>
              </a:ext>
            </a:extLst>
          </p:cNvPr>
          <p:cNvPicPr>
            <a:picLocks noChangeAspect="1"/>
          </p:cNvPicPr>
          <p:nvPr/>
        </p:nvPicPr>
        <p:blipFill>
          <a:blip r:embed="rId7"/>
          <a:stretch>
            <a:fillRect/>
          </a:stretch>
        </p:blipFill>
        <p:spPr>
          <a:xfrm>
            <a:off x="-10633" y="10633"/>
            <a:ext cx="9144000" cy="5143500"/>
          </a:xfrm>
          <a:prstGeom prst="rect">
            <a:avLst/>
          </a:prstGeom>
        </p:spPr>
      </p:pic>
    </p:spTree>
    <p:extLst>
      <p:ext uri="{BB962C8B-B14F-4D97-AF65-F5344CB8AC3E}">
        <p14:creationId xmlns:p14="http://schemas.microsoft.com/office/powerpoint/2010/main" val="1382049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Blob Storage Account</a:t>
            </a:r>
          </a:p>
        </p:txBody>
      </p:sp>
      <p:sp>
        <p:nvSpPr>
          <p:cNvPr id="14" name="Rectangle: Rounded Corners 1">
            <a:extLst>
              <a:ext uri="{FF2B5EF4-FFF2-40B4-BE49-F238E27FC236}">
                <a16:creationId xmlns:a16="http://schemas.microsoft.com/office/drawing/2014/main" xmlns="" id="{F331D653-9456-4EAB-82F2-7435A2C3D104}"/>
              </a:ext>
            </a:extLst>
          </p:cNvPr>
          <p:cNvSpPr/>
          <p:nvPr/>
        </p:nvSpPr>
        <p:spPr>
          <a:xfrm>
            <a:off x="1655908" y="1466003"/>
            <a:ext cx="5889334" cy="63954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As the name suggests, this is </a:t>
            </a:r>
            <a:r>
              <a:rPr lang="en-US" sz="1200" b="1" dirty="0">
                <a:solidFill>
                  <a:prstClr val="black">
                    <a:lumMod val="85000"/>
                    <a:lumOff val="15000"/>
                  </a:prstClr>
                </a:solidFill>
                <a:latin typeface="Raleway"/>
              </a:rPr>
              <a:t>"Blob-only" </a:t>
            </a:r>
            <a:r>
              <a:rPr lang="en-US" sz="1200" dirty="0">
                <a:solidFill>
                  <a:prstClr val="black">
                    <a:lumMod val="85000"/>
                    <a:lumOff val="15000"/>
                  </a:prstClr>
                </a:solidFill>
                <a:latin typeface="Raleway"/>
              </a:rPr>
              <a:t>storage account. Blob storage accounts also let you choose the access tier that suits you the best. </a:t>
            </a:r>
            <a:endParaRPr lang="en-IN" sz="1200" dirty="0">
              <a:solidFill>
                <a:prstClr val="black">
                  <a:lumMod val="85000"/>
                  <a:lumOff val="15000"/>
                </a:prstClr>
              </a:solidFill>
              <a:latin typeface="Raleway"/>
            </a:endParaRPr>
          </a:p>
        </p:txBody>
      </p:sp>
      <p:sp>
        <p:nvSpPr>
          <p:cNvPr id="3" name="Rectangle 2"/>
          <p:cNvSpPr/>
          <p:nvPr/>
        </p:nvSpPr>
        <p:spPr>
          <a:xfrm>
            <a:off x="472328" y="879874"/>
            <a:ext cx="7461997" cy="523220"/>
          </a:xfrm>
          <a:prstGeom prst="rect">
            <a:avLst/>
          </a:prstGeom>
        </p:spPr>
        <p:txBody>
          <a:bodyPr wrap="square">
            <a:spAutoFit/>
          </a:bodyPr>
          <a:lstStyle/>
          <a:p>
            <a:r>
              <a:rPr lang="en-US" sz="1400" b="1" dirty="0">
                <a:solidFill>
                  <a:srgbClr val="604878"/>
                </a:solidFill>
                <a:latin typeface="Raleway"/>
              </a:rPr>
              <a:t>Microsoft offers multiple type of storage accounts, each capable of handling different types of storage data. </a:t>
            </a:r>
            <a:endParaRPr lang="en-IN" sz="1400" b="1" dirty="0">
              <a:solidFill>
                <a:srgbClr val="604878"/>
              </a:solidFill>
              <a:latin typeface="Raleway"/>
            </a:endParaRPr>
          </a:p>
        </p:txBody>
      </p:sp>
      <p:grpSp>
        <p:nvGrpSpPr>
          <p:cNvPr id="36" name="Group 35"/>
          <p:cNvGrpSpPr/>
          <p:nvPr/>
        </p:nvGrpSpPr>
        <p:grpSpPr>
          <a:xfrm>
            <a:off x="2691500" y="2142718"/>
            <a:ext cx="3845863" cy="2795272"/>
            <a:chOff x="2691500" y="2230065"/>
            <a:chExt cx="3845863" cy="2795272"/>
          </a:xfrm>
        </p:grpSpPr>
        <p:pic>
          <p:nvPicPr>
            <p:cNvPr id="17" name="Picture 2" descr="Image result for azure tabl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935" y="2230065"/>
              <a:ext cx="787872" cy="787872"/>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2691500" y="2966049"/>
              <a:ext cx="3845863" cy="2059288"/>
              <a:chOff x="2691500" y="2966049"/>
              <a:chExt cx="3845863" cy="2059288"/>
            </a:xfrm>
          </p:grpSpPr>
          <p:sp>
            <p:nvSpPr>
              <p:cNvPr id="32" name="Left Bracket 31"/>
              <p:cNvSpPr/>
              <p:nvPr/>
            </p:nvSpPr>
            <p:spPr>
              <a:xfrm rot="5400000" flipV="1">
                <a:off x="4487135" y="2465581"/>
                <a:ext cx="254591" cy="3845862"/>
              </a:xfrm>
              <a:prstGeom prst="leftBracke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6" name="Rounded Rectangle 5"/>
              <p:cNvSpPr/>
              <p:nvPr/>
            </p:nvSpPr>
            <p:spPr>
              <a:xfrm>
                <a:off x="3449340" y="2966049"/>
                <a:ext cx="2198451" cy="408562"/>
              </a:xfrm>
              <a:prstGeom prst="roundRect">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Raleway"/>
                  </a:rPr>
                  <a:t>Blob Storage Account</a:t>
                </a:r>
                <a:endParaRPr lang="en-IN" sz="1200" b="1" dirty="0">
                  <a:solidFill>
                    <a:prstClr val="white"/>
                  </a:solidFill>
                  <a:latin typeface="Raleway"/>
                </a:endParaRPr>
              </a:p>
            </p:txBody>
          </p:sp>
          <p:cxnSp>
            <p:nvCxnSpPr>
              <p:cNvPr id="29" name="Straight Arrow Connector 28"/>
              <p:cNvCxnSpPr>
                <a:stCxn id="6" idx="2"/>
                <a:endCxn id="30" idx="0"/>
              </p:cNvCxnSpPr>
              <p:nvPr/>
            </p:nvCxnSpPr>
            <p:spPr>
              <a:xfrm>
                <a:off x="4548566" y="3374611"/>
                <a:ext cx="0" cy="64798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Left Bracket 30"/>
              <p:cNvSpPr/>
              <p:nvPr/>
            </p:nvSpPr>
            <p:spPr>
              <a:xfrm rot="16200000">
                <a:off x="4487136" y="2975111"/>
                <a:ext cx="254591" cy="3845862"/>
              </a:xfrm>
              <a:prstGeom prst="leftBracke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30" name="Rounded Rectangle 29"/>
              <p:cNvSpPr/>
              <p:nvPr/>
            </p:nvSpPr>
            <p:spPr>
              <a:xfrm>
                <a:off x="3880232" y="4022592"/>
                <a:ext cx="1336668" cy="408562"/>
              </a:xfrm>
              <a:prstGeom prst="roundRect">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Raleway"/>
                  </a:rPr>
                  <a:t>Access Tiers</a:t>
                </a:r>
                <a:endParaRPr lang="en-IN" sz="1200" b="1" dirty="0">
                  <a:solidFill>
                    <a:prstClr val="white"/>
                  </a:solidFill>
                  <a:latin typeface="Raleway"/>
                </a:endParaRPr>
              </a:p>
            </p:txBody>
          </p:sp>
          <p:sp>
            <p:nvSpPr>
              <p:cNvPr id="33" name="Rectangle 32"/>
              <p:cNvSpPr/>
              <p:nvPr/>
            </p:nvSpPr>
            <p:spPr>
              <a:xfrm>
                <a:off x="3527587" y="4520546"/>
                <a:ext cx="705290" cy="338554"/>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pPr algn="ctr"/>
                <a:r>
                  <a:rPr lang="en-US" sz="1600" b="1" dirty="0">
                    <a:solidFill>
                      <a:prstClr val="black">
                        <a:lumMod val="85000"/>
                        <a:lumOff val="15000"/>
                      </a:prstClr>
                    </a:solidFill>
                    <a:latin typeface="Raleway"/>
                  </a:rPr>
                  <a:t>Hot</a:t>
                </a:r>
                <a:endParaRPr lang="en-IN" sz="1600" b="1" dirty="0">
                  <a:solidFill>
                    <a:prstClr val="black">
                      <a:lumMod val="85000"/>
                      <a:lumOff val="15000"/>
                    </a:prstClr>
                  </a:solidFill>
                  <a:latin typeface="Raleway"/>
                </a:endParaRPr>
              </a:p>
            </p:txBody>
          </p:sp>
          <p:sp>
            <p:nvSpPr>
              <p:cNvPr id="34" name="Rectangle 33"/>
              <p:cNvSpPr/>
              <p:nvPr/>
            </p:nvSpPr>
            <p:spPr>
              <a:xfrm>
                <a:off x="4942501" y="4520546"/>
                <a:ext cx="705290" cy="338554"/>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pPr algn="ctr"/>
                <a:r>
                  <a:rPr lang="en-US" sz="1600" b="1" dirty="0">
                    <a:solidFill>
                      <a:prstClr val="black">
                        <a:lumMod val="85000"/>
                        <a:lumOff val="15000"/>
                      </a:prstClr>
                    </a:solidFill>
                    <a:latin typeface="Raleway"/>
                  </a:rPr>
                  <a:t>Cool</a:t>
                </a:r>
                <a:endParaRPr lang="en-IN" sz="1600" b="1" dirty="0">
                  <a:solidFill>
                    <a:prstClr val="black">
                      <a:lumMod val="85000"/>
                      <a:lumOff val="15000"/>
                    </a:prstClr>
                  </a:solidFill>
                  <a:latin typeface="Raleway"/>
                </a:endParaRPr>
              </a:p>
            </p:txBody>
          </p:sp>
        </p:grpSp>
      </p:grpSp>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4246343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07944"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Access tier </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603898" y="998750"/>
            <a:ext cx="5889334" cy="80235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latin typeface="Raleway"/>
              </a:rPr>
              <a:t>Access tier </a:t>
            </a:r>
            <a:r>
              <a:rPr lang="en-US" sz="1200" dirty="0">
                <a:solidFill>
                  <a:schemeClr val="tx1">
                    <a:lumMod val="85000"/>
                    <a:lumOff val="15000"/>
                  </a:schemeClr>
                </a:solidFill>
                <a:latin typeface="Raleway"/>
              </a:rPr>
              <a:t>is an option provided by Blob storage account that can be used to optimize the costs for using Azure storage based on how frequently the stored data is accessed. The access tier can be changed at any time by the user</a:t>
            </a:r>
            <a:endParaRPr lang="en-IN" sz="1200" dirty="0">
              <a:solidFill>
                <a:schemeClr val="tx1">
                  <a:lumMod val="85000"/>
                  <a:lumOff val="15000"/>
                </a:schemeClr>
              </a:solidFill>
              <a:latin typeface="Raleway"/>
            </a:endParaRPr>
          </a:p>
        </p:txBody>
      </p:sp>
      <p:sp>
        <p:nvSpPr>
          <p:cNvPr id="33" name="Rectangle 32"/>
          <p:cNvSpPr/>
          <p:nvPr/>
        </p:nvSpPr>
        <p:spPr>
          <a:xfrm>
            <a:off x="2380982" y="2556303"/>
            <a:ext cx="705290" cy="338554"/>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pPr algn="ctr"/>
            <a:r>
              <a:rPr lang="en-US" sz="1600" b="1" dirty="0">
                <a:solidFill>
                  <a:schemeClr val="tx1">
                    <a:lumMod val="85000"/>
                    <a:lumOff val="15000"/>
                  </a:schemeClr>
                </a:solidFill>
                <a:latin typeface="Raleway"/>
              </a:rPr>
              <a:t>Hot</a:t>
            </a:r>
            <a:endParaRPr lang="en-IN" sz="1600" b="1" dirty="0">
              <a:solidFill>
                <a:schemeClr val="tx1">
                  <a:lumMod val="85000"/>
                  <a:lumOff val="15000"/>
                </a:schemeClr>
              </a:solidFill>
              <a:latin typeface="Raleway"/>
            </a:endParaRPr>
          </a:p>
        </p:txBody>
      </p:sp>
      <p:sp>
        <p:nvSpPr>
          <p:cNvPr id="34" name="Rectangle 33"/>
          <p:cNvSpPr/>
          <p:nvPr/>
        </p:nvSpPr>
        <p:spPr>
          <a:xfrm>
            <a:off x="6191592" y="2552593"/>
            <a:ext cx="705290" cy="33855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wrap="square">
            <a:spAutoFit/>
          </a:bodyPr>
          <a:lstStyle/>
          <a:p>
            <a:pPr algn="ctr"/>
            <a:r>
              <a:rPr lang="en-US" sz="1600" b="1" dirty="0">
                <a:solidFill>
                  <a:schemeClr val="tx1">
                    <a:lumMod val="85000"/>
                    <a:lumOff val="15000"/>
                  </a:schemeClr>
                </a:solidFill>
                <a:latin typeface="Raleway"/>
              </a:rPr>
              <a:t>Cool</a:t>
            </a:r>
            <a:endParaRPr lang="en-IN" sz="1600" b="1" dirty="0">
              <a:solidFill>
                <a:schemeClr val="tx1">
                  <a:lumMod val="85000"/>
                  <a:lumOff val="15000"/>
                </a:schemeClr>
              </a:solidFill>
              <a:latin typeface="Raleway"/>
            </a:endParaRPr>
          </a:p>
        </p:txBody>
      </p:sp>
      <p:sp>
        <p:nvSpPr>
          <p:cNvPr id="4" name="Rectangle 3"/>
          <p:cNvSpPr/>
          <p:nvPr/>
        </p:nvSpPr>
        <p:spPr>
          <a:xfrm>
            <a:off x="1202249" y="2954945"/>
            <a:ext cx="3146015" cy="1234697"/>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pPr lvl="0" algn="ct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Hot tier is typically used for storing data that is accessed regularly. This access tier provides low </a:t>
            </a:r>
            <a:r>
              <a:rPr lang="en-US" sz="1400" dirty="0" smtClean="0">
                <a:latin typeface="Calibri" panose="020F0502020204030204" pitchFamily="34" charset="0"/>
                <a:ea typeface="Calibri" panose="020F0502020204030204" pitchFamily="34" charset="0"/>
                <a:cs typeface="Times New Roman" panose="02020603050405020304" pitchFamily="18" charset="0"/>
              </a:rPr>
              <a:t>latency, </a:t>
            </a:r>
            <a:r>
              <a:rPr lang="en-US" sz="1400" dirty="0">
                <a:latin typeface="Calibri" panose="020F0502020204030204" pitchFamily="34" charset="0"/>
                <a:ea typeface="Calibri" panose="020F0502020204030204" pitchFamily="34" charset="0"/>
                <a:cs typeface="Times New Roman" panose="02020603050405020304" pitchFamily="18" charset="0"/>
              </a:rPr>
              <a:t>and hence it's comparatively more expensive than cool </a:t>
            </a:r>
            <a:r>
              <a:rPr lang="en-US" sz="1400" dirty="0" smtClean="0">
                <a:latin typeface="Calibri" panose="020F0502020204030204" pitchFamily="34" charset="0"/>
                <a:ea typeface="Calibri" panose="020F0502020204030204" pitchFamily="34" charset="0"/>
                <a:cs typeface="Times New Roman" panose="02020603050405020304" pitchFamily="18" charset="0"/>
              </a:rPr>
              <a:t>tier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5000257" y="2954945"/>
            <a:ext cx="3146015" cy="1169551"/>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pPr lvl="0" algn="ctr"/>
            <a:r>
              <a:rPr lang="en-US" sz="1400" dirty="0"/>
              <a:t>Cool tier is used to store less accessed data or archived data. Cool tier provides higher latency than hot tier which is why it's best suited for data that is not accessed </a:t>
            </a:r>
            <a:r>
              <a:rPr lang="en-US" sz="1400" dirty="0" smtClean="0"/>
              <a:t>frequently</a:t>
            </a:r>
            <a:endParaRPr lang="en-IN" sz="1400" dirty="0"/>
          </a:p>
        </p:txBody>
      </p:sp>
      <p:pic>
        <p:nvPicPr>
          <p:cNvPr id="5" name="Picture 4" descr="A close up of a logo&#10;&#10;Description automatically generated">
            <a:extLst>
              <a:ext uri="{FF2B5EF4-FFF2-40B4-BE49-F238E27FC236}">
                <a16:creationId xmlns="" xmlns:a16="http://schemas.microsoft.com/office/drawing/2014/main" id="{8E537007-5C2E-42BD-B557-2BD302C24B9A}"/>
              </a:ext>
            </a:extLst>
          </p:cNvPr>
          <p:cNvPicPr>
            <a:picLocks noChangeAspect="1"/>
          </p:cNvPicPr>
          <p:nvPr/>
        </p:nvPicPr>
        <p:blipFill>
          <a:blip r:embed="rId3"/>
          <a:stretch>
            <a:fillRect/>
          </a:stretch>
        </p:blipFill>
        <p:spPr>
          <a:xfrm>
            <a:off x="2453552" y="1977359"/>
            <a:ext cx="547992" cy="547992"/>
          </a:xfrm>
          <a:prstGeom prst="rect">
            <a:avLst/>
          </a:prstGeom>
        </p:spPr>
      </p:pic>
      <p:pic>
        <p:nvPicPr>
          <p:cNvPr id="7" name="Picture 6" descr="A close up of a logo&#10;&#10;Description automatically generated">
            <a:extLst>
              <a:ext uri="{FF2B5EF4-FFF2-40B4-BE49-F238E27FC236}">
                <a16:creationId xmlns="" xmlns:a16="http://schemas.microsoft.com/office/drawing/2014/main" id="{1A16AF6A-B301-4805-A4E8-A403F375C0CB}"/>
              </a:ext>
            </a:extLst>
          </p:cNvPr>
          <p:cNvPicPr>
            <a:picLocks noChangeAspect="1"/>
          </p:cNvPicPr>
          <p:nvPr/>
        </p:nvPicPr>
        <p:blipFill>
          <a:blip r:embed="rId4"/>
          <a:stretch>
            <a:fillRect/>
          </a:stretch>
        </p:blipFill>
        <p:spPr>
          <a:xfrm>
            <a:off x="6322219" y="2082666"/>
            <a:ext cx="457199" cy="457199"/>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416256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81381" y="2428556"/>
            <a:ext cx="6172865" cy="576956"/>
          </a:xfrm>
        </p:spPr>
        <p:txBody>
          <a:bodyPr anchor="ctr"/>
          <a:lstStyle/>
          <a:p>
            <a:pPr algn="ctr"/>
            <a:r>
              <a:rPr lang="en-US" dirty="0" smtClean="0"/>
              <a:t>Hands-on: Creating </a:t>
            </a:r>
            <a:r>
              <a:rPr lang="en-US" dirty="0"/>
              <a:t>a Storage Account</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425022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xmlns="" id="{7A733E1E-77CE-430D-A90A-A2BFB319F7F1}"/>
              </a:ext>
            </a:extLst>
          </p:cNvPr>
          <p:cNvSpPr>
            <a:spLocks noGrp="1"/>
          </p:cNvSpPr>
          <p:nvPr>
            <p:ph type="body" sz="quarter" idx="12"/>
          </p:nvPr>
        </p:nvSpPr>
        <p:spPr>
          <a:xfrm>
            <a:off x="3464261" y="442455"/>
            <a:ext cx="4103688" cy="576956"/>
          </a:xfrm>
        </p:spPr>
        <p:txBody>
          <a:bodyPr/>
          <a:lstStyle/>
          <a:p>
            <a:r>
              <a:rPr lang="en-US" dirty="0"/>
              <a:t>Agenda</a:t>
            </a:r>
          </a:p>
        </p:txBody>
      </p:sp>
      <p:grpSp>
        <p:nvGrpSpPr>
          <p:cNvPr id="33" name="Group 32">
            <a:extLst>
              <a:ext uri="{FF2B5EF4-FFF2-40B4-BE49-F238E27FC236}">
                <a16:creationId xmlns:a16="http://schemas.microsoft.com/office/drawing/2014/main" xmlns="" id="{C4B8B867-6462-4D90-B5A4-213DC0445185}"/>
              </a:ext>
            </a:extLst>
          </p:cNvPr>
          <p:cNvGrpSpPr/>
          <p:nvPr/>
        </p:nvGrpSpPr>
        <p:grpSpPr>
          <a:xfrm>
            <a:off x="489744" y="1435717"/>
            <a:ext cx="2555620" cy="784830"/>
            <a:chOff x="478312" y="1356992"/>
            <a:chExt cx="2555620" cy="784830"/>
          </a:xfrm>
        </p:grpSpPr>
        <p:sp>
          <p:nvSpPr>
            <p:cNvPr id="34" name="Rectangle 33">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01</a:t>
              </a:r>
            </a:p>
          </p:txBody>
        </p:sp>
        <p:sp>
          <p:nvSpPr>
            <p:cNvPr id="35" name="TextBox 61">
              <a:extLst>
                <a:ext uri="{FF2B5EF4-FFF2-40B4-BE49-F238E27FC236}">
                  <a16:creationId xmlns:a16="http://schemas.microsoft.com/office/drawing/2014/main" xmlns="" id="{E0EC0A93-4CD1-4A8A-8EF3-35C9ADD2BC64}"/>
                </a:ext>
              </a:extLst>
            </p:cNvPr>
            <p:cNvSpPr txBox="1"/>
            <p:nvPr/>
          </p:nvSpPr>
          <p:spPr>
            <a:xfrm>
              <a:off x="1045112" y="1356992"/>
              <a:ext cx="1988820" cy="7848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Introduction to Microsoft Azure Storage</a:t>
              </a:r>
            </a:p>
          </p:txBody>
        </p:sp>
      </p:grpSp>
      <p:grpSp>
        <p:nvGrpSpPr>
          <p:cNvPr id="43" name="Group 42">
            <a:extLst>
              <a:ext uri="{FF2B5EF4-FFF2-40B4-BE49-F238E27FC236}">
                <a16:creationId xmlns:a16="http://schemas.microsoft.com/office/drawing/2014/main" xmlns="" id="{36588E5F-692E-47B3-B819-BE915E5298BA}"/>
              </a:ext>
            </a:extLst>
          </p:cNvPr>
          <p:cNvGrpSpPr/>
          <p:nvPr/>
        </p:nvGrpSpPr>
        <p:grpSpPr>
          <a:xfrm>
            <a:off x="497017" y="2224628"/>
            <a:ext cx="2698910" cy="627765"/>
            <a:chOff x="478312" y="2561909"/>
            <a:chExt cx="2698910" cy="627765"/>
          </a:xfrm>
        </p:grpSpPr>
        <p:sp>
          <p:nvSpPr>
            <p:cNvPr id="45" name="Rectangle 44">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02</a:t>
              </a:r>
            </a:p>
          </p:txBody>
        </p:sp>
        <p:sp>
          <p:nvSpPr>
            <p:cNvPr id="47"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Benefits of Microsoft Azure Storage</a:t>
              </a:r>
            </a:p>
          </p:txBody>
        </p:sp>
      </p:grpSp>
      <p:grpSp>
        <p:nvGrpSpPr>
          <p:cNvPr id="49" name="Group 48">
            <a:extLst>
              <a:ext uri="{FF2B5EF4-FFF2-40B4-BE49-F238E27FC236}">
                <a16:creationId xmlns:a16="http://schemas.microsoft.com/office/drawing/2014/main" xmlns="" id="{DD41A8EC-C0B0-4266-BB09-12272752C542}"/>
              </a:ext>
            </a:extLst>
          </p:cNvPr>
          <p:cNvGrpSpPr/>
          <p:nvPr/>
        </p:nvGrpSpPr>
        <p:grpSpPr>
          <a:xfrm>
            <a:off x="489743" y="3079846"/>
            <a:ext cx="2768121" cy="562337"/>
            <a:chOff x="472327" y="3789165"/>
            <a:chExt cx="2768121" cy="562337"/>
          </a:xfrm>
        </p:grpSpPr>
        <p:sp>
          <p:nvSpPr>
            <p:cNvPr id="51" name="Rectangle 50">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03</a:t>
              </a:r>
            </a:p>
          </p:txBody>
        </p:sp>
        <p:sp>
          <p:nvSpPr>
            <p:cNvPr id="53"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Overview of Storage Account</a:t>
              </a:r>
            </a:p>
          </p:txBody>
        </p:sp>
      </p:grpSp>
      <p:grpSp>
        <p:nvGrpSpPr>
          <p:cNvPr id="55" name="Group 54">
            <a:extLst>
              <a:ext uri="{FF2B5EF4-FFF2-40B4-BE49-F238E27FC236}">
                <a16:creationId xmlns:a16="http://schemas.microsoft.com/office/drawing/2014/main" xmlns="" id="{775CA73C-6C7C-47C6-B43F-5A0B66AAF756}"/>
              </a:ext>
            </a:extLst>
          </p:cNvPr>
          <p:cNvGrpSpPr/>
          <p:nvPr/>
        </p:nvGrpSpPr>
        <p:grpSpPr>
          <a:xfrm>
            <a:off x="497017" y="3833117"/>
            <a:ext cx="2548346" cy="632182"/>
            <a:chOff x="3178511" y="1380004"/>
            <a:chExt cx="2548346" cy="632182"/>
          </a:xfrm>
        </p:grpSpPr>
        <p:sp>
          <p:nvSpPr>
            <p:cNvPr id="57" name="Rectangle 56">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04</a:t>
              </a:r>
            </a:p>
          </p:txBody>
        </p:sp>
        <p:sp>
          <p:nvSpPr>
            <p:cNvPr id="58" name="TextBox 67">
              <a:extLst>
                <a:ext uri="{FF2B5EF4-FFF2-40B4-BE49-F238E27FC236}">
                  <a16:creationId xmlns:a16="http://schemas.microsoft.com/office/drawing/2014/main" xmlns="" id="{5A4FD135-835F-429E-9BCE-F56FCD14A3B7}"/>
                </a:ext>
              </a:extLst>
            </p:cNvPr>
            <p:cNvSpPr txBox="1"/>
            <p:nvPr/>
          </p:nvSpPr>
          <p:spPr>
            <a:xfrm>
              <a:off x="3738037" y="1380004"/>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Types of Azure Storage Accounts</a:t>
              </a:r>
            </a:p>
          </p:txBody>
        </p:sp>
      </p:grpSp>
      <p:grpSp>
        <p:nvGrpSpPr>
          <p:cNvPr id="72" name="Group 71">
            <a:extLst>
              <a:ext uri="{FF2B5EF4-FFF2-40B4-BE49-F238E27FC236}">
                <a16:creationId xmlns:a16="http://schemas.microsoft.com/office/drawing/2014/main" xmlns="" id="{C4B8B867-6462-4D90-B5A4-213DC0445185}"/>
              </a:ext>
            </a:extLst>
          </p:cNvPr>
          <p:cNvGrpSpPr/>
          <p:nvPr/>
        </p:nvGrpSpPr>
        <p:grpSpPr>
          <a:xfrm>
            <a:off x="3464262" y="1434857"/>
            <a:ext cx="2544733" cy="548640"/>
            <a:chOff x="478312" y="1463546"/>
            <a:chExt cx="2544733" cy="548640"/>
          </a:xfrm>
        </p:grpSpPr>
        <p:sp>
          <p:nvSpPr>
            <p:cNvPr id="73" name="Rectangle 72">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05</a:t>
              </a:r>
            </a:p>
          </p:txBody>
        </p:sp>
        <p:sp>
          <p:nvSpPr>
            <p:cNvPr id="74" name="TextBox 61">
              <a:extLst>
                <a:ext uri="{FF2B5EF4-FFF2-40B4-BE49-F238E27FC236}">
                  <a16:creationId xmlns:a16="http://schemas.microsoft.com/office/drawing/2014/main" xmlns="" id="{E0EC0A93-4CD1-4A8A-8EF3-35C9ADD2BC64}"/>
                </a:ext>
              </a:extLst>
            </p:cNvPr>
            <p:cNvSpPr txBox="1"/>
            <p:nvPr/>
          </p:nvSpPr>
          <p:spPr>
            <a:xfrm>
              <a:off x="1034225" y="1492422"/>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Azure Blob Storage</a:t>
              </a:r>
            </a:p>
          </p:txBody>
        </p:sp>
      </p:grpSp>
      <p:grpSp>
        <p:nvGrpSpPr>
          <p:cNvPr id="75" name="Group 74">
            <a:extLst>
              <a:ext uri="{FF2B5EF4-FFF2-40B4-BE49-F238E27FC236}">
                <a16:creationId xmlns:a16="http://schemas.microsoft.com/office/drawing/2014/main" xmlns="" id="{36588E5F-692E-47B3-B819-BE915E5298BA}"/>
              </a:ext>
            </a:extLst>
          </p:cNvPr>
          <p:cNvGrpSpPr/>
          <p:nvPr/>
        </p:nvGrpSpPr>
        <p:grpSpPr>
          <a:xfrm>
            <a:off x="3471535" y="2117213"/>
            <a:ext cx="2698910" cy="627765"/>
            <a:chOff x="478312" y="2561909"/>
            <a:chExt cx="2698910" cy="627765"/>
          </a:xfrm>
        </p:grpSpPr>
        <p:sp>
          <p:nvSpPr>
            <p:cNvPr id="76" name="Rectangle 75">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06</a:t>
              </a:r>
            </a:p>
          </p:txBody>
        </p:sp>
        <p:sp>
          <p:nvSpPr>
            <p:cNvPr id="77"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Why Azure File Storage?</a:t>
              </a:r>
            </a:p>
          </p:txBody>
        </p:sp>
      </p:grpSp>
      <p:grpSp>
        <p:nvGrpSpPr>
          <p:cNvPr id="78" name="Group 77">
            <a:extLst>
              <a:ext uri="{FF2B5EF4-FFF2-40B4-BE49-F238E27FC236}">
                <a16:creationId xmlns:a16="http://schemas.microsoft.com/office/drawing/2014/main" xmlns="" id="{DD41A8EC-C0B0-4266-BB09-12272752C542}"/>
              </a:ext>
            </a:extLst>
          </p:cNvPr>
          <p:cNvGrpSpPr/>
          <p:nvPr/>
        </p:nvGrpSpPr>
        <p:grpSpPr>
          <a:xfrm>
            <a:off x="3464261" y="2972432"/>
            <a:ext cx="2768121" cy="562337"/>
            <a:chOff x="472327" y="3789165"/>
            <a:chExt cx="2768121" cy="562337"/>
          </a:xfrm>
        </p:grpSpPr>
        <p:sp>
          <p:nvSpPr>
            <p:cNvPr id="79" name="Rectangle 78">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07</a:t>
              </a:r>
            </a:p>
          </p:txBody>
        </p:sp>
        <p:sp>
          <p:nvSpPr>
            <p:cNvPr id="80"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What is Azure File Storage?</a:t>
              </a:r>
            </a:p>
          </p:txBody>
        </p:sp>
      </p:grpSp>
      <p:grpSp>
        <p:nvGrpSpPr>
          <p:cNvPr id="81" name="Group 80">
            <a:extLst>
              <a:ext uri="{FF2B5EF4-FFF2-40B4-BE49-F238E27FC236}">
                <a16:creationId xmlns:a16="http://schemas.microsoft.com/office/drawing/2014/main" xmlns="" id="{775CA73C-6C7C-47C6-B43F-5A0B66AAF756}"/>
              </a:ext>
            </a:extLst>
          </p:cNvPr>
          <p:cNvGrpSpPr/>
          <p:nvPr/>
        </p:nvGrpSpPr>
        <p:grpSpPr>
          <a:xfrm>
            <a:off x="3464262" y="3833117"/>
            <a:ext cx="2548346" cy="548640"/>
            <a:chOff x="3178511" y="1463546"/>
            <a:chExt cx="2548346" cy="548640"/>
          </a:xfrm>
        </p:grpSpPr>
        <p:sp>
          <p:nvSpPr>
            <p:cNvPr id="82" name="Rectangle 81">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08</a:t>
              </a:r>
            </a:p>
          </p:txBody>
        </p:sp>
        <p:sp>
          <p:nvSpPr>
            <p:cNvPr id="83" name="TextBox 67">
              <a:extLst>
                <a:ext uri="{FF2B5EF4-FFF2-40B4-BE49-F238E27FC236}">
                  <a16:creationId xmlns:a16="http://schemas.microsoft.com/office/drawing/2014/main" xmlns="" id="{5A4FD135-835F-429E-9BCE-F56FCD14A3B7}"/>
                </a:ext>
              </a:extLst>
            </p:cNvPr>
            <p:cNvSpPr txBox="1"/>
            <p:nvPr/>
          </p:nvSpPr>
          <p:spPr>
            <a:xfrm>
              <a:off x="3738037" y="1463546"/>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Benefits of Azure File </a:t>
              </a:r>
              <a:r>
                <a:rPr lang="en-US" sz="1400" b="1" dirty="0" smtClean="0">
                  <a:solidFill>
                    <a:prstClr val="black">
                      <a:lumMod val="50000"/>
                      <a:lumOff val="50000"/>
                    </a:prstClr>
                  </a:solidFill>
                  <a:latin typeface="Raleway"/>
                </a:rPr>
                <a:t>Storage</a:t>
              </a:r>
              <a:endParaRPr lang="en-US" sz="1400" b="1" dirty="0">
                <a:solidFill>
                  <a:prstClr val="black">
                    <a:lumMod val="50000"/>
                    <a:lumOff val="50000"/>
                  </a:prstClr>
                </a:solidFill>
                <a:latin typeface="Raleway"/>
              </a:endParaRPr>
            </a:p>
          </p:txBody>
        </p:sp>
      </p:grpSp>
      <p:grpSp>
        <p:nvGrpSpPr>
          <p:cNvPr id="84" name="Group 83">
            <a:extLst>
              <a:ext uri="{FF2B5EF4-FFF2-40B4-BE49-F238E27FC236}">
                <a16:creationId xmlns:a16="http://schemas.microsoft.com/office/drawing/2014/main" xmlns="" id="{C4B8B867-6462-4D90-B5A4-213DC0445185}"/>
              </a:ext>
            </a:extLst>
          </p:cNvPr>
          <p:cNvGrpSpPr/>
          <p:nvPr/>
        </p:nvGrpSpPr>
        <p:grpSpPr>
          <a:xfrm>
            <a:off x="6199200" y="1328303"/>
            <a:ext cx="2555620" cy="655194"/>
            <a:chOff x="478312" y="1356992"/>
            <a:chExt cx="2555620" cy="655194"/>
          </a:xfrm>
        </p:grpSpPr>
        <p:sp>
          <p:nvSpPr>
            <p:cNvPr id="85" name="Rectangle 84">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09</a:t>
              </a:r>
            </a:p>
          </p:txBody>
        </p:sp>
        <p:sp>
          <p:nvSpPr>
            <p:cNvPr id="86" name="TextBox 61">
              <a:extLst>
                <a:ext uri="{FF2B5EF4-FFF2-40B4-BE49-F238E27FC236}">
                  <a16:creationId xmlns:a16="http://schemas.microsoft.com/office/drawing/2014/main" xmlns="" id="{E0EC0A93-4CD1-4A8A-8EF3-35C9ADD2BC64}"/>
                </a:ext>
              </a:extLst>
            </p:cNvPr>
            <p:cNvSpPr txBox="1"/>
            <p:nvPr/>
          </p:nvSpPr>
          <p:spPr>
            <a:xfrm>
              <a:off x="1045112" y="1356992"/>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Why Azure Table Storage?</a:t>
              </a:r>
            </a:p>
          </p:txBody>
        </p:sp>
      </p:grpSp>
      <p:grpSp>
        <p:nvGrpSpPr>
          <p:cNvPr id="87" name="Group 86">
            <a:extLst>
              <a:ext uri="{FF2B5EF4-FFF2-40B4-BE49-F238E27FC236}">
                <a16:creationId xmlns:a16="http://schemas.microsoft.com/office/drawing/2014/main" xmlns="" id="{36588E5F-692E-47B3-B819-BE915E5298BA}"/>
              </a:ext>
            </a:extLst>
          </p:cNvPr>
          <p:cNvGrpSpPr/>
          <p:nvPr/>
        </p:nvGrpSpPr>
        <p:grpSpPr>
          <a:xfrm>
            <a:off x="6206473" y="2117213"/>
            <a:ext cx="2698910" cy="627765"/>
            <a:chOff x="478312" y="2561909"/>
            <a:chExt cx="2698910" cy="627765"/>
          </a:xfrm>
        </p:grpSpPr>
        <p:sp>
          <p:nvSpPr>
            <p:cNvPr id="88" name="Rectangle 87">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10</a:t>
              </a:r>
            </a:p>
          </p:txBody>
        </p:sp>
        <p:sp>
          <p:nvSpPr>
            <p:cNvPr id="89"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What is Azure Table Storage?</a:t>
              </a:r>
            </a:p>
          </p:txBody>
        </p:sp>
      </p:grpSp>
      <p:grpSp>
        <p:nvGrpSpPr>
          <p:cNvPr id="90" name="Group 89">
            <a:extLst>
              <a:ext uri="{FF2B5EF4-FFF2-40B4-BE49-F238E27FC236}">
                <a16:creationId xmlns:a16="http://schemas.microsoft.com/office/drawing/2014/main" xmlns="" id="{DD41A8EC-C0B0-4266-BB09-12272752C542}"/>
              </a:ext>
            </a:extLst>
          </p:cNvPr>
          <p:cNvGrpSpPr/>
          <p:nvPr/>
        </p:nvGrpSpPr>
        <p:grpSpPr>
          <a:xfrm>
            <a:off x="6199199" y="2972432"/>
            <a:ext cx="2768121" cy="562337"/>
            <a:chOff x="472327" y="3789165"/>
            <a:chExt cx="2768121" cy="562337"/>
          </a:xfrm>
        </p:grpSpPr>
        <p:sp>
          <p:nvSpPr>
            <p:cNvPr id="91" name="Rectangle 90">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11</a:t>
              </a:r>
            </a:p>
          </p:txBody>
        </p:sp>
        <p:sp>
          <p:nvSpPr>
            <p:cNvPr id="92"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When to use Azure Table Storage?</a:t>
              </a:r>
            </a:p>
          </p:txBody>
        </p:sp>
      </p:grpSp>
      <p:grpSp>
        <p:nvGrpSpPr>
          <p:cNvPr id="93" name="Group 92">
            <a:extLst>
              <a:ext uri="{FF2B5EF4-FFF2-40B4-BE49-F238E27FC236}">
                <a16:creationId xmlns:a16="http://schemas.microsoft.com/office/drawing/2014/main" xmlns="" id="{775CA73C-6C7C-47C6-B43F-5A0B66AAF756}"/>
              </a:ext>
            </a:extLst>
          </p:cNvPr>
          <p:cNvGrpSpPr/>
          <p:nvPr/>
        </p:nvGrpSpPr>
        <p:grpSpPr>
          <a:xfrm>
            <a:off x="6199200" y="3833117"/>
            <a:ext cx="2548346" cy="548640"/>
            <a:chOff x="3178511" y="1463546"/>
            <a:chExt cx="2548346" cy="548640"/>
          </a:xfrm>
        </p:grpSpPr>
        <p:sp>
          <p:nvSpPr>
            <p:cNvPr id="94" name="Rectangle 93">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12</a:t>
              </a:r>
            </a:p>
          </p:txBody>
        </p:sp>
        <p:sp>
          <p:nvSpPr>
            <p:cNvPr id="95" name="TextBox 67">
              <a:extLst>
                <a:ext uri="{FF2B5EF4-FFF2-40B4-BE49-F238E27FC236}">
                  <a16:creationId xmlns:a16="http://schemas.microsoft.com/office/drawing/2014/main" xmlns="" id="{5A4FD135-835F-429E-9BCE-F56FCD14A3B7}"/>
                </a:ext>
              </a:extLst>
            </p:cNvPr>
            <p:cNvSpPr txBox="1"/>
            <p:nvPr/>
          </p:nvSpPr>
          <p:spPr>
            <a:xfrm>
              <a:off x="3738037" y="1463546"/>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Azure Table Storage </a:t>
              </a:r>
              <a:r>
                <a:rPr lang="en-US" sz="1400" b="1" dirty="0" smtClean="0">
                  <a:solidFill>
                    <a:prstClr val="black">
                      <a:lumMod val="50000"/>
                      <a:lumOff val="50000"/>
                    </a:prstClr>
                  </a:solidFill>
                  <a:latin typeface="Raleway"/>
                </a:rPr>
                <a:t>Concepts</a:t>
              </a:r>
              <a:endParaRPr lang="en-US" sz="1400" b="1" dirty="0">
                <a:solidFill>
                  <a:prstClr val="black">
                    <a:lumMod val="50000"/>
                    <a:lumOff val="50000"/>
                  </a:prstClr>
                </a:solidFill>
                <a:latin typeface="Raleway"/>
              </a:endParaRPr>
            </a:p>
          </p:txBody>
        </p:sp>
      </p:grpSp>
      <p:pic>
        <p:nvPicPr>
          <p:cNvPr id="39" name="Picture 38">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87018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399189" y="1729912"/>
            <a:ext cx="5905738" cy="1681107"/>
          </a:xfrm>
        </p:spPr>
        <p:txBody>
          <a:bodyPr anchor="ctr"/>
          <a:lstStyle/>
          <a:p>
            <a:pPr algn="ctr"/>
            <a:r>
              <a:rPr lang="en-US" dirty="0"/>
              <a:t>Hands-on: Accessing Storage Account Using Azure Portal</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2795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81381" y="2428556"/>
            <a:ext cx="6172865" cy="576956"/>
          </a:xfrm>
        </p:spPr>
        <p:txBody>
          <a:bodyPr anchor="ctr"/>
          <a:lstStyle/>
          <a:p>
            <a:pPr algn="ctr"/>
            <a:r>
              <a:rPr lang="en-US" dirty="0"/>
              <a:t>Azure Blob Storage</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71906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US" dirty="0" smtClean="0"/>
              <a:t>Why Blob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877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821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Why Blob Storage</a:t>
            </a:r>
          </a:p>
        </p:txBody>
      </p:sp>
      <p:pic>
        <p:nvPicPr>
          <p:cNvPr id="8" name="Picture 2" descr="Image result for azure tabl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625" y="2496653"/>
            <a:ext cx="1215240" cy="12152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
            <a:extLst>
              <a:ext uri="{FF2B5EF4-FFF2-40B4-BE49-F238E27FC236}">
                <a16:creationId xmlns="" xmlns:a16="http://schemas.microsoft.com/office/drawing/2014/main" id="{F331D653-9456-4EAB-82F2-7435A2C3D104}"/>
              </a:ext>
            </a:extLst>
          </p:cNvPr>
          <p:cNvSpPr/>
          <p:nvPr/>
        </p:nvSpPr>
        <p:spPr>
          <a:xfrm>
            <a:off x="1642063" y="1137172"/>
            <a:ext cx="5889334" cy="80235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85000"/>
                    <a:lumOff val="15000"/>
                  </a:schemeClr>
                </a:solidFill>
                <a:latin typeface="Raleway"/>
              </a:rPr>
              <a:t>Blob Storages are usually used to store large Binary Files such as audio, video, text etc.</a:t>
            </a:r>
            <a:endParaRPr lang="en-IN" sz="1200" dirty="0">
              <a:solidFill>
                <a:schemeClr val="tx1">
                  <a:lumMod val="85000"/>
                  <a:lumOff val="15000"/>
                </a:schemeClr>
              </a:solidFill>
              <a:latin typeface="Raleway"/>
            </a:endParaRPr>
          </a:p>
        </p:txBody>
      </p:sp>
      <p:sp>
        <p:nvSpPr>
          <p:cNvPr id="18" name="Rectangle 17"/>
          <p:cNvSpPr/>
          <p:nvPr/>
        </p:nvSpPr>
        <p:spPr>
          <a:xfrm>
            <a:off x="1157592" y="2522136"/>
            <a:ext cx="4819650" cy="276999"/>
          </a:xfrm>
          <a:prstGeom prst="rect">
            <a:avLst/>
          </a:prstGeom>
          <a:solidFill>
            <a:schemeClr val="bg1">
              <a:lumMod val="85000"/>
            </a:schemeClr>
          </a:solidFill>
        </p:spPr>
        <p:txBody>
          <a:bodyPr wrap="square">
            <a:spAutoFit/>
          </a:bodyPr>
          <a:lstStyle/>
          <a:p>
            <a:pPr lvl="0"/>
            <a:r>
              <a:rPr lang="en-US" sz="1200" dirty="0">
                <a:latin typeface="Raleway"/>
              </a:rPr>
              <a:t>Can be used to store data for archiving, </a:t>
            </a:r>
            <a:r>
              <a:rPr lang="en-US" sz="1200" dirty="0" smtClean="0">
                <a:latin typeface="Raleway"/>
              </a:rPr>
              <a:t>backups, </a:t>
            </a:r>
            <a:r>
              <a:rPr lang="en-US" sz="1200" dirty="0">
                <a:latin typeface="Raleway"/>
              </a:rPr>
              <a:t>or restoring</a:t>
            </a:r>
            <a:endParaRPr lang="en-IN" sz="1200" dirty="0">
              <a:latin typeface="Raleway"/>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02" y="2566769"/>
            <a:ext cx="178514" cy="178514"/>
          </a:xfrm>
          <a:prstGeom prst="rect">
            <a:avLst/>
          </a:prstGeom>
        </p:spPr>
      </p:pic>
      <p:sp>
        <p:nvSpPr>
          <p:cNvPr id="22" name="Rectangle 21"/>
          <p:cNvSpPr/>
          <p:nvPr/>
        </p:nvSpPr>
        <p:spPr>
          <a:xfrm>
            <a:off x="1157592" y="2952369"/>
            <a:ext cx="4819650" cy="461665"/>
          </a:xfrm>
          <a:prstGeom prst="rect">
            <a:avLst/>
          </a:prstGeom>
          <a:solidFill>
            <a:schemeClr val="bg1">
              <a:lumMod val="85000"/>
            </a:schemeClr>
          </a:solidFill>
        </p:spPr>
        <p:txBody>
          <a:bodyPr wrap="square">
            <a:spAutoFit/>
          </a:bodyPr>
          <a:lstStyle/>
          <a:p>
            <a:r>
              <a:rPr lang="en-US" sz="1200" dirty="0">
                <a:latin typeface="Raleway"/>
              </a:rPr>
              <a:t>Can be used for serving images or documents directly to a given browser</a:t>
            </a:r>
            <a:endParaRPr lang="en-IN" sz="1200" dirty="0">
              <a:latin typeface="Raleway"/>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02" y="3073813"/>
            <a:ext cx="178514" cy="178514"/>
          </a:xfrm>
          <a:prstGeom prst="rect">
            <a:avLst/>
          </a:prstGeom>
        </p:spPr>
      </p:pic>
      <p:sp>
        <p:nvSpPr>
          <p:cNvPr id="25" name="Rectangle 24"/>
          <p:cNvSpPr/>
          <p:nvPr/>
        </p:nvSpPr>
        <p:spPr>
          <a:xfrm>
            <a:off x="1157592" y="3567268"/>
            <a:ext cx="4819650" cy="276999"/>
          </a:xfrm>
          <a:prstGeom prst="rect">
            <a:avLst/>
          </a:prstGeom>
          <a:solidFill>
            <a:schemeClr val="bg1">
              <a:lumMod val="85000"/>
            </a:schemeClr>
          </a:solidFill>
        </p:spPr>
        <p:txBody>
          <a:bodyPr wrap="square">
            <a:spAutoFit/>
          </a:bodyPr>
          <a:lstStyle/>
          <a:p>
            <a:r>
              <a:rPr lang="en-US" sz="1200" dirty="0">
                <a:latin typeface="Raleway"/>
              </a:rPr>
              <a:t>Can be used for writing log files</a:t>
            </a:r>
            <a:endParaRPr lang="en-IN" sz="1200" dirty="0">
              <a:latin typeface="Raleway"/>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02" y="3591479"/>
            <a:ext cx="178514" cy="178514"/>
          </a:xfrm>
          <a:prstGeom prst="rect">
            <a:avLst/>
          </a:prstGeom>
        </p:spPr>
      </p:pic>
      <p:sp>
        <p:nvSpPr>
          <p:cNvPr id="27" name="TextBox 26"/>
          <p:cNvSpPr txBox="1"/>
          <p:nvPr/>
        </p:nvSpPr>
        <p:spPr>
          <a:xfrm>
            <a:off x="6656625" y="3746458"/>
            <a:ext cx="1327866" cy="276999"/>
          </a:xfrm>
          <a:prstGeom prst="rect">
            <a:avLst/>
          </a:prstGeom>
          <a:noFill/>
        </p:spPr>
        <p:txBody>
          <a:bodyPr wrap="square" rtlCol="0">
            <a:spAutoFit/>
          </a:bodyPr>
          <a:lstStyle/>
          <a:p>
            <a:pPr algn="ctr"/>
            <a:r>
              <a:rPr lang="en-US" sz="1200" b="1" dirty="0">
                <a:solidFill>
                  <a:schemeClr val="tx1">
                    <a:lumMod val="85000"/>
                    <a:lumOff val="15000"/>
                  </a:schemeClr>
                </a:solidFill>
                <a:latin typeface="Raleway"/>
              </a:rPr>
              <a:t>Azure </a:t>
            </a:r>
            <a:r>
              <a:rPr lang="en-US" sz="1200" b="1" dirty="0" smtClean="0">
                <a:solidFill>
                  <a:schemeClr val="tx1">
                    <a:lumMod val="85000"/>
                    <a:lumOff val="15000"/>
                  </a:schemeClr>
                </a:solidFill>
                <a:latin typeface="Raleway"/>
              </a:rPr>
              <a:t>Blob</a:t>
            </a:r>
            <a:endParaRPr lang="en-IN" sz="1200" b="1" dirty="0">
              <a:solidFill>
                <a:schemeClr val="tx1">
                  <a:lumMod val="85000"/>
                  <a:lumOff val="15000"/>
                </a:schemeClr>
              </a:solidFill>
              <a:latin typeface="Raleway"/>
            </a:endParaRPr>
          </a:p>
        </p:txBody>
      </p:sp>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20613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US" dirty="0" smtClean="0"/>
              <a:t>What is Azure Blob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41704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821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smtClean="0">
                <a:solidFill>
                  <a:srgbClr val="604878"/>
                </a:solidFill>
              </a:rPr>
              <a:t>What is Azure </a:t>
            </a:r>
            <a:r>
              <a:rPr lang="en-GB" sz="2400" b="1" dirty="0">
                <a:solidFill>
                  <a:srgbClr val="604878"/>
                </a:solidFill>
              </a:rPr>
              <a:t>Blob Storage</a:t>
            </a:r>
          </a:p>
        </p:txBody>
      </p:sp>
      <p:pic>
        <p:nvPicPr>
          <p:cNvPr id="8" name="Picture 2" descr="Image result for azure tabl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625" y="2496653"/>
            <a:ext cx="1215240" cy="12152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
            <a:extLst>
              <a:ext uri="{FF2B5EF4-FFF2-40B4-BE49-F238E27FC236}">
                <a16:creationId xmlns="" xmlns:a16="http://schemas.microsoft.com/office/drawing/2014/main" id="{F331D653-9456-4EAB-82F2-7435A2C3D104}"/>
              </a:ext>
            </a:extLst>
          </p:cNvPr>
          <p:cNvSpPr/>
          <p:nvPr/>
        </p:nvSpPr>
        <p:spPr>
          <a:xfrm>
            <a:off x="1642063" y="1137172"/>
            <a:ext cx="5889334" cy="80235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latin typeface="Raleway"/>
              </a:rPr>
              <a:t>Azure </a:t>
            </a:r>
            <a:r>
              <a:rPr lang="en-US" sz="1200" dirty="0" smtClean="0">
                <a:solidFill>
                  <a:schemeClr val="tx1">
                    <a:lumMod val="85000"/>
                    <a:lumOff val="15000"/>
                  </a:schemeClr>
                </a:solidFill>
                <a:latin typeface="Raleway"/>
              </a:rPr>
              <a:t>Blob </a:t>
            </a:r>
            <a:r>
              <a:rPr lang="en-US" sz="1200" dirty="0">
                <a:solidFill>
                  <a:schemeClr val="tx1">
                    <a:lumMod val="85000"/>
                    <a:lumOff val="15000"/>
                  </a:schemeClr>
                </a:solidFill>
                <a:latin typeface="Raleway"/>
              </a:rPr>
              <a:t>Storage is Microsoft's Object storage solution. Azure Blob is used to store unstructured data which means that it can be used to store data of any format such as document, video files, audio </a:t>
            </a:r>
            <a:r>
              <a:rPr lang="en-US" sz="1200" dirty="0" smtClean="0">
                <a:solidFill>
                  <a:schemeClr val="tx1">
                    <a:lumMod val="85000"/>
                    <a:lumOff val="15000"/>
                  </a:schemeClr>
                </a:solidFill>
                <a:latin typeface="Raleway"/>
              </a:rPr>
              <a:t>files, </a:t>
            </a:r>
            <a:r>
              <a:rPr lang="en-US" sz="1200" dirty="0">
                <a:solidFill>
                  <a:schemeClr val="tx1">
                    <a:lumMod val="85000"/>
                    <a:lumOff val="15000"/>
                  </a:schemeClr>
                </a:solidFill>
                <a:latin typeface="Raleway"/>
              </a:rPr>
              <a:t>and </a:t>
            </a:r>
            <a:r>
              <a:rPr lang="en-US" sz="1200" dirty="0" smtClean="0">
                <a:solidFill>
                  <a:schemeClr val="tx1">
                    <a:lumMod val="85000"/>
                    <a:lumOff val="15000"/>
                  </a:schemeClr>
                </a:solidFill>
                <a:latin typeface="Raleway"/>
              </a:rPr>
              <a:t>more </a:t>
            </a:r>
            <a:endParaRPr lang="en-IN" sz="1200" dirty="0">
              <a:solidFill>
                <a:schemeClr val="tx1">
                  <a:lumMod val="85000"/>
                  <a:lumOff val="15000"/>
                </a:schemeClr>
              </a:solidFill>
              <a:latin typeface="Raleway"/>
            </a:endParaRPr>
          </a:p>
        </p:txBody>
      </p:sp>
      <p:sp>
        <p:nvSpPr>
          <p:cNvPr id="10" name="Rectangle 9"/>
          <p:cNvSpPr/>
          <p:nvPr/>
        </p:nvSpPr>
        <p:spPr>
          <a:xfrm>
            <a:off x="1336106" y="2748937"/>
            <a:ext cx="4819650" cy="276999"/>
          </a:xfrm>
          <a:prstGeom prst="rect">
            <a:avLst/>
          </a:prstGeom>
          <a:solidFill>
            <a:schemeClr val="bg1">
              <a:lumMod val="85000"/>
            </a:schemeClr>
          </a:solidFill>
        </p:spPr>
        <p:txBody>
          <a:bodyPr wrap="square">
            <a:spAutoFit/>
          </a:bodyPr>
          <a:lstStyle/>
          <a:p>
            <a:pPr>
              <a:buSzPct val="150000"/>
            </a:pPr>
            <a:r>
              <a:rPr lang="en-US" sz="1200" dirty="0">
                <a:latin typeface="Raleway"/>
                <a:ea typeface="Calibri" panose="020F0502020204030204" pitchFamily="34" charset="0"/>
                <a:cs typeface="Times New Roman" panose="02020603050405020304" pitchFamily="18" charset="0"/>
              </a:rPr>
              <a:t>Blobs is </a:t>
            </a:r>
            <a:r>
              <a:rPr lang="en-US" sz="1200" dirty="0" smtClean="0">
                <a:latin typeface="Raleway"/>
                <a:ea typeface="Calibri" panose="020F0502020204030204" pitchFamily="34" charset="0"/>
                <a:cs typeface="Times New Roman" panose="02020603050405020304" pitchFamily="18" charset="0"/>
              </a:rPr>
              <a:t>an abbreviation </a:t>
            </a:r>
            <a:r>
              <a:rPr lang="en-US" sz="1200" dirty="0">
                <a:latin typeface="Raleway"/>
                <a:ea typeface="Calibri" panose="020F0502020204030204" pitchFamily="34" charset="0"/>
                <a:cs typeface="Times New Roman" panose="02020603050405020304" pitchFamily="18" charset="0"/>
              </a:rPr>
              <a:t>for Binary Large Objects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16" y="2798117"/>
            <a:ext cx="178514" cy="178514"/>
          </a:xfrm>
          <a:prstGeom prst="rect">
            <a:avLst/>
          </a:prstGeom>
        </p:spPr>
      </p:pic>
      <p:sp>
        <p:nvSpPr>
          <p:cNvPr id="15" name="Rectangle 14"/>
          <p:cNvSpPr/>
          <p:nvPr/>
        </p:nvSpPr>
        <p:spPr>
          <a:xfrm>
            <a:off x="1336106" y="3188906"/>
            <a:ext cx="4819650" cy="276999"/>
          </a:xfrm>
          <a:prstGeom prst="rect">
            <a:avLst/>
          </a:prstGeom>
          <a:solidFill>
            <a:schemeClr val="bg1">
              <a:lumMod val="85000"/>
            </a:schemeClr>
          </a:solidFill>
        </p:spPr>
        <p:txBody>
          <a:bodyPr wrap="square">
            <a:spAutoFit/>
          </a:bodyPr>
          <a:lstStyle/>
          <a:p>
            <a:pPr>
              <a:buSzPct val="150000"/>
            </a:pPr>
            <a:r>
              <a:rPr lang="en-US" sz="1200" dirty="0">
                <a:latin typeface="Raleway"/>
              </a:rPr>
              <a:t>Stores data of any format for distributed access</a:t>
            </a:r>
            <a:endParaRPr lang="en-US" sz="1200" dirty="0">
              <a:latin typeface="Raleway"/>
              <a:ea typeface="Calibri" panose="020F0502020204030204" pitchFamily="34" charset="0"/>
              <a:cs typeface="Times New Roman" panose="02020603050405020304" pitchFamily="18"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16" y="3215904"/>
            <a:ext cx="178514" cy="178514"/>
          </a:xfrm>
          <a:prstGeom prst="rect">
            <a:avLst/>
          </a:prstGeom>
        </p:spPr>
      </p:pic>
      <p:sp>
        <p:nvSpPr>
          <p:cNvPr id="27" name="TextBox 26"/>
          <p:cNvSpPr txBox="1"/>
          <p:nvPr/>
        </p:nvSpPr>
        <p:spPr>
          <a:xfrm>
            <a:off x="6656625" y="3746458"/>
            <a:ext cx="1327866" cy="276999"/>
          </a:xfrm>
          <a:prstGeom prst="rect">
            <a:avLst/>
          </a:prstGeom>
          <a:noFill/>
        </p:spPr>
        <p:txBody>
          <a:bodyPr wrap="square" rtlCol="0">
            <a:spAutoFit/>
          </a:bodyPr>
          <a:lstStyle/>
          <a:p>
            <a:pPr algn="ctr"/>
            <a:r>
              <a:rPr lang="en-US" sz="1200" b="1" dirty="0">
                <a:solidFill>
                  <a:schemeClr val="tx1">
                    <a:lumMod val="85000"/>
                    <a:lumOff val="15000"/>
                  </a:schemeClr>
                </a:solidFill>
                <a:latin typeface="Raleway"/>
              </a:rPr>
              <a:t>Azure </a:t>
            </a:r>
            <a:r>
              <a:rPr lang="en-US" sz="1200" b="1" dirty="0" smtClean="0">
                <a:solidFill>
                  <a:schemeClr val="tx1">
                    <a:lumMod val="85000"/>
                    <a:lumOff val="15000"/>
                  </a:schemeClr>
                </a:solidFill>
                <a:latin typeface="Raleway"/>
              </a:rPr>
              <a:t>Blob</a:t>
            </a:r>
            <a:endParaRPr lang="en-IN" sz="1200" b="1" dirty="0">
              <a:solidFill>
                <a:schemeClr val="tx1">
                  <a:lumMod val="85000"/>
                  <a:lumOff val="15000"/>
                </a:schemeClr>
              </a:solidFill>
              <a:latin typeface="Raleway"/>
            </a:endParaRPr>
          </a:p>
        </p:txBody>
      </p:sp>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23814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US" dirty="0"/>
              <a:t>Hands-on: Create and Configure Azure Blob Storage</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8110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Azure File Storage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416" y="2147488"/>
            <a:ext cx="1139092" cy="1139092"/>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67498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Why Azure File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03696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0638" y="153840"/>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Azure </a:t>
            </a:r>
            <a:r>
              <a:rPr kumimoji="0" lang="en-GB" sz="2400" b="1" i="0" u="none" strike="noStrike" kern="1200" cap="none" spc="0" normalizeH="0" baseline="0" noProof="0" dirty="0" smtClean="0">
                <a:ln>
                  <a:noFill/>
                </a:ln>
                <a:solidFill>
                  <a:srgbClr val="604878"/>
                </a:solidFill>
                <a:effectLst/>
                <a:uLnTx/>
                <a:uFillTx/>
                <a:latin typeface="Raleway Light" charset="0"/>
              </a:rPr>
              <a:t>File Storage</a:t>
            </a:r>
            <a:r>
              <a:rPr kumimoji="0" lang="en-GB" sz="2400" b="1" i="0" u="none" strike="noStrike" kern="1200" cap="none" spc="0" normalizeH="0" baseline="0" noProof="0" dirty="0">
                <a:ln>
                  <a:noFill/>
                </a:ln>
                <a:solidFill>
                  <a:srgbClr val="604878"/>
                </a:solidFill>
                <a:effectLst/>
                <a:uLnTx/>
                <a:uFillTx/>
                <a:latin typeface="Raleway Light" charset="0"/>
              </a:rPr>
              <a:t>?</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1916708" y="2772059"/>
            <a:ext cx="7419744" cy="2086012"/>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Raleway"/>
                <a:ea typeface="+mn-ea"/>
                <a:cs typeface="+mn-cs"/>
              </a:rPr>
              <a:t>Replace or supplement on-premises file servers:</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Azure Files can be used to completely replace or supplement traditional on-premises file servers or NAS devices. Popular operating systems such as Windows, macOS, and Linux can directly mount Azure file shares wherever they are in the world. Azure file shares can also be replicated with Azure File Sync to Windows Servers, either on-premises or in the cloud, for performance and distributed caching of the data where it's being used.</a:t>
            </a:r>
            <a:endParaRPr kumimoji="0" lang="en-IN" sz="12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grpSp>
        <p:nvGrpSpPr>
          <p:cNvPr id="24" name="Group 23">
            <a:extLst>
              <a:ext uri="{FF2B5EF4-FFF2-40B4-BE49-F238E27FC236}">
                <a16:creationId xmlns="" xmlns:a16="http://schemas.microsoft.com/office/drawing/2014/main" id="{21ADA8D7-7AF2-4D4B-87AA-AF08B46E22D6}"/>
              </a:ext>
            </a:extLst>
          </p:cNvPr>
          <p:cNvGrpSpPr/>
          <p:nvPr/>
        </p:nvGrpSpPr>
        <p:grpSpPr>
          <a:xfrm>
            <a:off x="2382393" y="860364"/>
            <a:ext cx="4379214" cy="2891688"/>
            <a:chOff x="1422371" y="1074548"/>
            <a:chExt cx="4379214" cy="2891688"/>
          </a:xfrm>
        </p:grpSpPr>
        <p:pic>
          <p:nvPicPr>
            <p:cNvPr id="3" name="Picture 2">
              <a:extLst>
                <a:ext uri="{FF2B5EF4-FFF2-40B4-BE49-F238E27FC236}">
                  <a16:creationId xmlns="" xmlns:a16="http://schemas.microsoft.com/office/drawing/2014/main" id="{8B606E6F-E93E-4256-994D-2CE9D60B41D3}"/>
                </a:ext>
              </a:extLst>
            </p:cNvPr>
            <p:cNvPicPr>
              <a:picLocks noChangeAspect="1"/>
            </p:cNvPicPr>
            <p:nvPr/>
          </p:nvPicPr>
          <p:blipFill>
            <a:blip r:embed="rId3"/>
            <a:stretch>
              <a:fillRect/>
            </a:stretch>
          </p:blipFill>
          <p:spPr>
            <a:xfrm>
              <a:off x="3131003" y="3004286"/>
              <a:ext cx="961950" cy="961950"/>
            </a:xfrm>
            <a:prstGeom prst="rect">
              <a:avLst/>
            </a:prstGeom>
          </p:spPr>
        </p:pic>
        <p:grpSp>
          <p:nvGrpSpPr>
            <p:cNvPr id="7" name="Group 6">
              <a:extLst>
                <a:ext uri="{FF2B5EF4-FFF2-40B4-BE49-F238E27FC236}">
                  <a16:creationId xmlns="" xmlns:a16="http://schemas.microsoft.com/office/drawing/2014/main" id="{56255D3D-09DF-444C-8AB1-AC576ABDDAAD}"/>
                </a:ext>
              </a:extLst>
            </p:cNvPr>
            <p:cNvGrpSpPr/>
            <p:nvPr/>
          </p:nvGrpSpPr>
          <p:grpSpPr>
            <a:xfrm>
              <a:off x="1422371" y="1074548"/>
              <a:ext cx="1205619" cy="874991"/>
              <a:chOff x="1180947" y="1162569"/>
              <a:chExt cx="1765147" cy="1409181"/>
            </a:xfrm>
          </p:grpSpPr>
          <p:pic>
            <p:nvPicPr>
              <p:cNvPr id="5" name="Picture 4">
                <a:extLst>
                  <a:ext uri="{FF2B5EF4-FFF2-40B4-BE49-F238E27FC236}">
                    <a16:creationId xmlns="" xmlns:a16="http://schemas.microsoft.com/office/drawing/2014/main" id="{4D506E48-5CB4-4D6D-8601-2AECD0E6A442}"/>
                  </a:ext>
                </a:extLst>
              </p:cNvPr>
              <p:cNvPicPr>
                <a:picLocks noChangeAspect="1"/>
              </p:cNvPicPr>
              <p:nvPr/>
            </p:nvPicPr>
            <p:blipFill rotWithShape="1">
              <a:blip r:embed="rId4"/>
              <a:srcRect t="25532"/>
              <a:stretch/>
            </p:blipFill>
            <p:spPr>
              <a:xfrm>
                <a:off x="1301749" y="1347239"/>
                <a:ext cx="1644345" cy="1224511"/>
              </a:xfrm>
              <a:prstGeom prst="rect">
                <a:avLst/>
              </a:prstGeom>
            </p:spPr>
          </p:pic>
          <p:sp>
            <p:nvSpPr>
              <p:cNvPr id="6" name="Rectangle 5">
                <a:extLst>
                  <a:ext uri="{FF2B5EF4-FFF2-40B4-BE49-F238E27FC236}">
                    <a16:creationId xmlns="" xmlns:a16="http://schemas.microsoft.com/office/drawing/2014/main" id="{D82415AA-5C71-44F4-8535-67C42ADFEE75}"/>
                  </a:ext>
                </a:extLst>
              </p:cNvPr>
              <p:cNvSpPr/>
              <p:nvPr/>
            </p:nvSpPr>
            <p:spPr>
              <a:xfrm>
                <a:off x="1180947" y="1162569"/>
                <a:ext cx="812800" cy="36933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0" name="Group 9">
              <a:extLst>
                <a:ext uri="{FF2B5EF4-FFF2-40B4-BE49-F238E27FC236}">
                  <a16:creationId xmlns="" xmlns:a16="http://schemas.microsoft.com/office/drawing/2014/main" id="{F46D5012-3586-4410-BED7-5049E662E415}"/>
                </a:ext>
              </a:extLst>
            </p:cNvPr>
            <p:cNvGrpSpPr/>
            <p:nvPr/>
          </p:nvGrpSpPr>
          <p:grpSpPr>
            <a:xfrm>
              <a:off x="2967914" y="1074548"/>
              <a:ext cx="1205619" cy="874991"/>
              <a:chOff x="1180947" y="1162569"/>
              <a:chExt cx="1765147" cy="1409181"/>
            </a:xfrm>
          </p:grpSpPr>
          <p:pic>
            <p:nvPicPr>
              <p:cNvPr id="11" name="Picture 10">
                <a:extLst>
                  <a:ext uri="{FF2B5EF4-FFF2-40B4-BE49-F238E27FC236}">
                    <a16:creationId xmlns="" xmlns:a16="http://schemas.microsoft.com/office/drawing/2014/main" id="{17D3FBC4-8D2E-47B5-8D05-2F12E2AF7DF1}"/>
                  </a:ext>
                </a:extLst>
              </p:cNvPr>
              <p:cNvPicPr>
                <a:picLocks noChangeAspect="1"/>
              </p:cNvPicPr>
              <p:nvPr/>
            </p:nvPicPr>
            <p:blipFill rotWithShape="1">
              <a:blip r:embed="rId4"/>
              <a:srcRect t="25532"/>
              <a:stretch/>
            </p:blipFill>
            <p:spPr>
              <a:xfrm>
                <a:off x="1301749" y="1347239"/>
                <a:ext cx="1644345" cy="1224511"/>
              </a:xfrm>
              <a:prstGeom prst="rect">
                <a:avLst/>
              </a:prstGeom>
            </p:spPr>
          </p:pic>
          <p:sp>
            <p:nvSpPr>
              <p:cNvPr id="12" name="Rectangle 11">
                <a:extLst>
                  <a:ext uri="{FF2B5EF4-FFF2-40B4-BE49-F238E27FC236}">
                    <a16:creationId xmlns="" xmlns:a16="http://schemas.microsoft.com/office/drawing/2014/main" id="{F9E28D78-8E75-4C7E-AAB9-4DC32B304237}"/>
                  </a:ext>
                </a:extLst>
              </p:cNvPr>
              <p:cNvSpPr/>
              <p:nvPr/>
            </p:nvSpPr>
            <p:spPr>
              <a:xfrm>
                <a:off x="1180947" y="1162569"/>
                <a:ext cx="812800" cy="36933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5" name="Group 14">
              <a:extLst>
                <a:ext uri="{FF2B5EF4-FFF2-40B4-BE49-F238E27FC236}">
                  <a16:creationId xmlns="" xmlns:a16="http://schemas.microsoft.com/office/drawing/2014/main" id="{8CFCCA02-DF86-4FEC-8DF2-7AD63A3AE19A}"/>
                </a:ext>
              </a:extLst>
            </p:cNvPr>
            <p:cNvGrpSpPr/>
            <p:nvPr/>
          </p:nvGrpSpPr>
          <p:grpSpPr>
            <a:xfrm>
              <a:off x="4595966" y="1074548"/>
              <a:ext cx="1205619" cy="874991"/>
              <a:chOff x="1180947" y="1162569"/>
              <a:chExt cx="1765147" cy="1409181"/>
            </a:xfrm>
          </p:grpSpPr>
          <p:pic>
            <p:nvPicPr>
              <p:cNvPr id="16" name="Picture 15">
                <a:extLst>
                  <a:ext uri="{FF2B5EF4-FFF2-40B4-BE49-F238E27FC236}">
                    <a16:creationId xmlns="" xmlns:a16="http://schemas.microsoft.com/office/drawing/2014/main" id="{8273C48D-2ECF-4337-82A7-FC1AE53C9A3A}"/>
                  </a:ext>
                </a:extLst>
              </p:cNvPr>
              <p:cNvPicPr>
                <a:picLocks noChangeAspect="1"/>
              </p:cNvPicPr>
              <p:nvPr/>
            </p:nvPicPr>
            <p:blipFill rotWithShape="1">
              <a:blip r:embed="rId4"/>
              <a:srcRect t="25532"/>
              <a:stretch/>
            </p:blipFill>
            <p:spPr>
              <a:xfrm>
                <a:off x="1301749" y="1347239"/>
                <a:ext cx="1644345" cy="1224511"/>
              </a:xfrm>
              <a:prstGeom prst="rect">
                <a:avLst/>
              </a:prstGeom>
            </p:spPr>
          </p:pic>
          <p:sp>
            <p:nvSpPr>
              <p:cNvPr id="17" name="Rectangle 16">
                <a:extLst>
                  <a:ext uri="{FF2B5EF4-FFF2-40B4-BE49-F238E27FC236}">
                    <a16:creationId xmlns="" xmlns:a16="http://schemas.microsoft.com/office/drawing/2014/main" id="{3B86189E-B471-42A3-B224-E3217F71E7D5}"/>
                  </a:ext>
                </a:extLst>
              </p:cNvPr>
              <p:cNvSpPr/>
              <p:nvPr/>
            </p:nvSpPr>
            <p:spPr>
              <a:xfrm>
                <a:off x="1180947" y="1162569"/>
                <a:ext cx="812800" cy="36933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9" name="Straight Arrow Connector 8">
              <a:extLst>
                <a:ext uri="{FF2B5EF4-FFF2-40B4-BE49-F238E27FC236}">
                  <a16:creationId xmlns="" xmlns:a16="http://schemas.microsoft.com/office/drawing/2014/main" id="{27B3254F-040D-402E-9E63-78A480A7BD1E}"/>
                </a:ext>
              </a:extLst>
            </p:cNvPr>
            <p:cNvCxnSpPr>
              <a:cxnSpLocks/>
            </p:cNvCxnSpPr>
            <p:nvPr/>
          </p:nvCxnSpPr>
          <p:spPr>
            <a:xfrm>
              <a:off x="1879294" y="2160552"/>
              <a:ext cx="748696" cy="673358"/>
            </a:xfrm>
            <a:prstGeom prst="straightConnector1">
              <a:avLst/>
            </a:prstGeom>
            <a:ln w="38100">
              <a:solidFill>
                <a:schemeClr val="accent4"/>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274EA5E8-F445-4FC7-9BE7-602B07BE3EB2}"/>
                </a:ext>
              </a:extLst>
            </p:cNvPr>
            <p:cNvCxnSpPr>
              <a:cxnSpLocks/>
            </p:cNvCxnSpPr>
            <p:nvPr/>
          </p:nvCxnSpPr>
          <p:spPr>
            <a:xfrm>
              <a:off x="3611978" y="2037328"/>
              <a:ext cx="0" cy="801515"/>
            </a:xfrm>
            <a:prstGeom prst="straightConnector1">
              <a:avLst/>
            </a:prstGeom>
            <a:ln w="38100">
              <a:solidFill>
                <a:schemeClr val="accent4"/>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CD26FD26-0236-49AE-A346-EA3AE67E7188}"/>
                </a:ext>
              </a:extLst>
            </p:cNvPr>
            <p:cNvCxnSpPr>
              <a:cxnSpLocks/>
            </p:cNvCxnSpPr>
            <p:nvPr/>
          </p:nvCxnSpPr>
          <p:spPr>
            <a:xfrm flipH="1">
              <a:off x="4540020" y="2160552"/>
              <a:ext cx="700010" cy="673358"/>
            </a:xfrm>
            <a:prstGeom prst="straightConnector1">
              <a:avLst/>
            </a:prstGeom>
            <a:ln w="38100">
              <a:solidFill>
                <a:schemeClr val="accent4"/>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Rectangle: Rounded Corners 27">
            <a:extLst>
              <a:ext uri="{FF2B5EF4-FFF2-40B4-BE49-F238E27FC236}">
                <a16:creationId xmlns="" xmlns:a16="http://schemas.microsoft.com/office/drawing/2014/main" id="{60D04A4A-E6DE-4A51-966B-E29A6977E87B}"/>
              </a:ext>
            </a:extLst>
          </p:cNvPr>
          <p:cNvSpPr/>
          <p:nvPr/>
        </p:nvSpPr>
        <p:spPr>
          <a:xfrm>
            <a:off x="1179913" y="3917495"/>
            <a:ext cx="7117492" cy="760325"/>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File Storage is used when we want to share a common storage mount point among multiple computers</a:t>
            </a:r>
            <a:endParaRPr lang="en-IN" dirty="0">
              <a:solidFill>
                <a:schemeClr val="tx1"/>
              </a:solidFill>
            </a:endParaRPr>
          </a:p>
        </p:txBody>
      </p:sp>
      <p:pic>
        <p:nvPicPr>
          <p:cNvPr id="20" name="Picture 19">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161133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xmlns="" id="{7A733E1E-77CE-430D-A90A-A2BFB319F7F1}"/>
              </a:ext>
            </a:extLst>
          </p:cNvPr>
          <p:cNvSpPr>
            <a:spLocks noGrp="1"/>
          </p:cNvSpPr>
          <p:nvPr>
            <p:ph type="body" sz="quarter" idx="12"/>
          </p:nvPr>
        </p:nvSpPr>
        <p:spPr>
          <a:xfrm>
            <a:off x="3464261" y="442455"/>
            <a:ext cx="4103688" cy="576956"/>
          </a:xfrm>
        </p:spPr>
        <p:txBody>
          <a:bodyPr/>
          <a:lstStyle/>
          <a:p>
            <a:r>
              <a:rPr lang="en-US" dirty="0"/>
              <a:t>Agenda</a:t>
            </a:r>
          </a:p>
        </p:txBody>
      </p:sp>
      <p:grpSp>
        <p:nvGrpSpPr>
          <p:cNvPr id="33" name="Group 32">
            <a:extLst>
              <a:ext uri="{FF2B5EF4-FFF2-40B4-BE49-F238E27FC236}">
                <a16:creationId xmlns:a16="http://schemas.microsoft.com/office/drawing/2014/main" xmlns="" id="{C4B8B867-6462-4D90-B5A4-213DC0445185}"/>
              </a:ext>
            </a:extLst>
          </p:cNvPr>
          <p:cNvGrpSpPr/>
          <p:nvPr/>
        </p:nvGrpSpPr>
        <p:grpSpPr>
          <a:xfrm>
            <a:off x="489744" y="1435717"/>
            <a:ext cx="2555620" cy="655194"/>
            <a:chOff x="478312" y="1356992"/>
            <a:chExt cx="2555620" cy="655194"/>
          </a:xfrm>
        </p:grpSpPr>
        <p:sp>
          <p:nvSpPr>
            <p:cNvPr id="34" name="Rectangle 33">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13</a:t>
              </a:r>
            </a:p>
          </p:txBody>
        </p:sp>
        <p:sp>
          <p:nvSpPr>
            <p:cNvPr id="35" name="TextBox 61">
              <a:extLst>
                <a:ext uri="{FF2B5EF4-FFF2-40B4-BE49-F238E27FC236}">
                  <a16:creationId xmlns:a16="http://schemas.microsoft.com/office/drawing/2014/main" xmlns="" id="{E0EC0A93-4CD1-4A8A-8EF3-35C9ADD2BC64}"/>
                </a:ext>
              </a:extLst>
            </p:cNvPr>
            <p:cNvSpPr txBox="1"/>
            <p:nvPr/>
          </p:nvSpPr>
          <p:spPr>
            <a:xfrm>
              <a:off x="1045112" y="1356992"/>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Azure Table Storage </a:t>
              </a:r>
              <a:r>
                <a:rPr lang="en-US" sz="1500" b="1" dirty="0" smtClean="0">
                  <a:solidFill>
                    <a:prstClr val="black">
                      <a:lumMod val="50000"/>
                      <a:lumOff val="50000"/>
                    </a:prstClr>
                  </a:solidFill>
                  <a:latin typeface="Raleway"/>
                </a:rPr>
                <a:t>Keys</a:t>
              </a:r>
              <a:endParaRPr lang="en-US" sz="1500" b="1" dirty="0">
                <a:solidFill>
                  <a:prstClr val="black">
                    <a:lumMod val="50000"/>
                    <a:lumOff val="50000"/>
                  </a:prstClr>
                </a:solidFill>
                <a:latin typeface="Raleway"/>
              </a:endParaRPr>
            </a:p>
          </p:txBody>
        </p:sp>
      </p:grpSp>
      <p:grpSp>
        <p:nvGrpSpPr>
          <p:cNvPr id="43" name="Group 42">
            <a:extLst>
              <a:ext uri="{FF2B5EF4-FFF2-40B4-BE49-F238E27FC236}">
                <a16:creationId xmlns:a16="http://schemas.microsoft.com/office/drawing/2014/main" xmlns="" id="{36588E5F-692E-47B3-B819-BE915E5298BA}"/>
              </a:ext>
            </a:extLst>
          </p:cNvPr>
          <p:cNvGrpSpPr/>
          <p:nvPr/>
        </p:nvGrpSpPr>
        <p:grpSpPr>
          <a:xfrm>
            <a:off x="497017" y="2224628"/>
            <a:ext cx="2698910" cy="627765"/>
            <a:chOff x="478312" y="2561909"/>
            <a:chExt cx="2698910" cy="627765"/>
          </a:xfrm>
        </p:grpSpPr>
        <p:sp>
          <p:nvSpPr>
            <p:cNvPr id="45" name="Rectangle 44">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14</a:t>
              </a:r>
            </a:p>
          </p:txBody>
        </p:sp>
        <p:sp>
          <p:nvSpPr>
            <p:cNvPr id="47"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Benefits of Microsoft Azure Storage</a:t>
              </a:r>
            </a:p>
          </p:txBody>
        </p:sp>
      </p:grpSp>
      <p:grpSp>
        <p:nvGrpSpPr>
          <p:cNvPr id="49" name="Group 48">
            <a:extLst>
              <a:ext uri="{FF2B5EF4-FFF2-40B4-BE49-F238E27FC236}">
                <a16:creationId xmlns:a16="http://schemas.microsoft.com/office/drawing/2014/main" xmlns="" id="{DD41A8EC-C0B0-4266-BB09-12272752C542}"/>
              </a:ext>
            </a:extLst>
          </p:cNvPr>
          <p:cNvGrpSpPr/>
          <p:nvPr/>
        </p:nvGrpSpPr>
        <p:grpSpPr>
          <a:xfrm>
            <a:off x="489743" y="3079846"/>
            <a:ext cx="2768121" cy="562337"/>
            <a:chOff x="472327" y="3789165"/>
            <a:chExt cx="2768121" cy="562337"/>
          </a:xfrm>
        </p:grpSpPr>
        <p:sp>
          <p:nvSpPr>
            <p:cNvPr id="51" name="Rectangle 50">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15</a:t>
              </a:r>
            </a:p>
          </p:txBody>
        </p:sp>
        <p:sp>
          <p:nvSpPr>
            <p:cNvPr id="53"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Overview of Storage Account</a:t>
              </a:r>
            </a:p>
          </p:txBody>
        </p:sp>
      </p:grpSp>
      <p:grpSp>
        <p:nvGrpSpPr>
          <p:cNvPr id="55" name="Group 54">
            <a:extLst>
              <a:ext uri="{FF2B5EF4-FFF2-40B4-BE49-F238E27FC236}">
                <a16:creationId xmlns:a16="http://schemas.microsoft.com/office/drawing/2014/main" xmlns="" id="{775CA73C-6C7C-47C6-B43F-5A0B66AAF756}"/>
              </a:ext>
            </a:extLst>
          </p:cNvPr>
          <p:cNvGrpSpPr/>
          <p:nvPr/>
        </p:nvGrpSpPr>
        <p:grpSpPr>
          <a:xfrm>
            <a:off x="497017" y="3833117"/>
            <a:ext cx="2548346" cy="632182"/>
            <a:chOff x="3178511" y="1380004"/>
            <a:chExt cx="2548346" cy="632182"/>
          </a:xfrm>
        </p:grpSpPr>
        <p:sp>
          <p:nvSpPr>
            <p:cNvPr id="57" name="Rectangle 56">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16</a:t>
              </a:r>
            </a:p>
          </p:txBody>
        </p:sp>
        <p:sp>
          <p:nvSpPr>
            <p:cNvPr id="58" name="TextBox 67">
              <a:extLst>
                <a:ext uri="{FF2B5EF4-FFF2-40B4-BE49-F238E27FC236}">
                  <a16:creationId xmlns:a16="http://schemas.microsoft.com/office/drawing/2014/main" xmlns="" id="{5A4FD135-835F-429E-9BCE-F56FCD14A3B7}"/>
                </a:ext>
              </a:extLst>
            </p:cNvPr>
            <p:cNvSpPr txBox="1"/>
            <p:nvPr/>
          </p:nvSpPr>
          <p:spPr>
            <a:xfrm>
              <a:off x="3738037" y="1380004"/>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Types of Azure Storage Accounts</a:t>
              </a:r>
            </a:p>
          </p:txBody>
        </p:sp>
      </p:grpSp>
      <p:grpSp>
        <p:nvGrpSpPr>
          <p:cNvPr id="72" name="Group 71">
            <a:extLst>
              <a:ext uri="{FF2B5EF4-FFF2-40B4-BE49-F238E27FC236}">
                <a16:creationId xmlns:a16="http://schemas.microsoft.com/office/drawing/2014/main" xmlns="" id="{C4B8B867-6462-4D90-B5A4-213DC0445185}"/>
              </a:ext>
            </a:extLst>
          </p:cNvPr>
          <p:cNvGrpSpPr/>
          <p:nvPr/>
        </p:nvGrpSpPr>
        <p:grpSpPr>
          <a:xfrm>
            <a:off x="3464262" y="1328303"/>
            <a:ext cx="2555620" cy="655194"/>
            <a:chOff x="478312" y="1356992"/>
            <a:chExt cx="2555620" cy="655194"/>
          </a:xfrm>
        </p:grpSpPr>
        <p:sp>
          <p:nvSpPr>
            <p:cNvPr id="73" name="Rectangle 72">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17</a:t>
              </a:r>
            </a:p>
          </p:txBody>
        </p:sp>
        <p:sp>
          <p:nvSpPr>
            <p:cNvPr id="74" name="TextBox 61">
              <a:extLst>
                <a:ext uri="{FF2B5EF4-FFF2-40B4-BE49-F238E27FC236}">
                  <a16:creationId xmlns:a16="http://schemas.microsoft.com/office/drawing/2014/main" xmlns="" id="{E0EC0A93-4CD1-4A8A-8EF3-35C9ADD2BC64}"/>
                </a:ext>
              </a:extLst>
            </p:cNvPr>
            <p:cNvSpPr txBox="1"/>
            <p:nvPr/>
          </p:nvSpPr>
          <p:spPr>
            <a:xfrm>
              <a:off x="1045112" y="1356992"/>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Why Azure Storage Queues?</a:t>
              </a:r>
            </a:p>
          </p:txBody>
        </p:sp>
      </p:grpSp>
      <p:grpSp>
        <p:nvGrpSpPr>
          <p:cNvPr id="75" name="Group 74">
            <a:extLst>
              <a:ext uri="{FF2B5EF4-FFF2-40B4-BE49-F238E27FC236}">
                <a16:creationId xmlns:a16="http://schemas.microsoft.com/office/drawing/2014/main" xmlns="" id="{36588E5F-692E-47B3-B819-BE915E5298BA}"/>
              </a:ext>
            </a:extLst>
          </p:cNvPr>
          <p:cNvGrpSpPr/>
          <p:nvPr/>
        </p:nvGrpSpPr>
        <p:grpSpPr>
          <a:xfrm>
            <a:off x="3471535" y="2117213"/>
            <a:ext cx="2698910" cy="627765"/>
            <a:chOff x="478312" y="2561909"/>
            <a:chExt cx="2698910" cy="627765"/>
          </a:xfrm>
        </p:grpSpPr>
        <p:sp>
          <p:nvSpPr>
            <p:cNvPr id="76" name="Rectangle 75">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18</a:t>
              </a:r>
            </a:p>
          </p:txBody>
        </p:sp>
        <p:sp>
          <p:nvSpPr>
            <p:cNvPr id="77"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What are Storage Queues?</a:t>
              </a:r>
            </a:p>
          </p:txBody>
        </p:sp>
      </p:grpSp>
      <p:grpSp>
        <p:nvGrpSpPr>
          <p:cNvPr id="78" name="Group 77">
            <a:extLst>
              <a:ext uri="{FF2B5EF4-FFF2-40B4-BE49-F238E27FC236}">
                <a16:creationId xmlns:a16="http://schemas.microsoft.com/office/drawing/2014/main" xmlns="" id="{DD41A8EC-C0B0-4266-BB09-12272752C542}"/>
              </a:ext>
            </a:extLst>
          </p:cNvPr>
          <p:cNvGrpSpPr/>
          <p:nvPr/>
        </p:nvGrpSpPr>
        <p:grpSpPr>
          <a:xfrm>
            <a:off x="3464261" y="2972432"/>
            <a:ext cx="2768121" cy="562337"/>
            <a:chOff x="472327" y="3789165"/>
            <a:chExt cx="2768121" cy="562337"/>
          </a:xfrm>
        </p:grpSpPr>
        <p:sp>
          <p:nvSpPr>
            <p:cNvPr id="79" name="Rectangle 78">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19</a:t>
              </a:r>
            </a:p>
          </p:txBody>
        </p:sp>
        <p:sp>
          <p:nvSpPr>
            <p:cNvPr id="80"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Queue Service </a:t>
              </a:r>
              <a:r>
                <a:rPr lang="en-US" sz="1400" b="1" dirty="0" smtClean="0">
                  <a:solidFill>
                    <a:prstClr val="black">
                      <a:lumMod val="50000"/>
                      <a:lumOff val="50000"/>
                    </a:prstClr>
                  </a:solidFill>
                  <a:latin typeface="Raleway"/>
                </a:rPr>
                <a:t>Concepts</a:t>
              </a:r>
              <a:endParaRPr lang="en-US" sz="1400" b="1" dirty="0">
                <a:solidFill>
                  <a:prstClr val="black">
                    <a:lumMod val="50000"/>
                    <a:lumOff val="50000"/>
                  </a:prstClr>
                </a:solidFill>
                <a:latin typeface="Raleway"/>
              </a:endParaRPr>
            </a:p>
          </p:txBody>
        </p:sp>
      </p:grpSp>
      <p:grpSp>
        <p:nvGrpSpPr>
          <p:cNvPr id="81" name="Group 80">
            <a:extLst>
              <a:ext uri="{FF2B5EF4-FFF2-40B4-BE49-F238E27FC236}">
                <a16:creationId xmlns:a16="http://schemas.microsoft.com/office/drawing/2014/main" xmlns="" id="{775CA73C-6C7C-47C6-B43F-5A0B66AAF756}"/>
              </a:ext>
            </a:extLst>
          </p:cNvPr>
          <p:cNvGrpSpPr/>
          <p:nvPr/>
        </p:nvGrpSpPr>
        <p:grpSpPr>
          <a:xfrm>
            <a:off x="3464262" y="3833117"/>
            <a:ext cx="2548346" cy="548640"/>
            <a:chOff x="3178511" y="1463546"/>
            <a:chExt cx="2548346" cy="548640"/>
          </a:xfrm>
        </p:grpSpPr>
        <p:sp>
          <p:nvSpPr>
            <p:cNvPr id="82" name="Rectangle 81">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20</a:t>
              </a:r>
            </a:p>
          </p:txBody>
        </p:sp>
        <p:sp>
          <p:nvSpPr>
            <p:cNvPr id="83" name="TextBox 67">
              <a:extLst>
                <a:ext uri="{FF2B5EF4-FFF2-40B4-BE49-F238E27FC236}">
                  <a16:creationId xmlns:a16="http://schemas.microsoft.com/office/drawing/2014/main" xmlns="" id="{5A4FD135-835F-429E-9BCE-F56FCD14A3B7}"/>
                </a:ext>
              </a:extLst>
            </p:cNvPr>
            <p:cNvSpPr txBox="1"/>
            <p:nvPr/>
          </p:nvSpPr>
          <p:spPr>
            <a:xfrm>
              <a:off x="3738037" y="1463546"/>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Why Azure Storage Explorer?</a:t>
              </a:r>
            </a:p>
          </p:txBody>
        </p:sp>
      </p:grpSp>
      <p:grpSp>
        <p:nvGrpSpPr>
          <p:cNvPr id="84" name="Group 83">
            <a:extLst>
              <a:ext uri="{FF2B5EF4-FFF2-40B4-BE49-F238E27FC236}">
                <a16:creationId xmlns:a16="http://schemas.microsoft.com/office/drawing/2014/main" xmlns="" id="{C4B8B867-6462-4D90-B5A4-213DC0445185}"/>
              </a:ext>
            </a:extLst>
          </p:cNvPr>
          <p:cNvGrpSpPr/>
          <p:nvPr/>
        </p:nvGrpSpPr>
        <p:grpSpPr>
          <a:xfrm>
            <a:off x="6199200" y="1328303"/>
            <a:ext cx="2555620" cy="655194"/>
            <a:chOff x="478312" y="1356992"/>
            <a:chExt cx="2555620" cy="655194"/>
          </a:xfrm>
        </p:grpSpPr>
        <p:sp>
          <p:nvSpPr>
            <p:cNvPr id="85" name="Rectangle 84">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21</a:t>
              </a:r>
            </a:p>
          </p:txBody>
        </p:sp>
        <p:sp>
          <p:nvSpPr>
            <p:cNvPr id="86" name="TextBox 61">
              <a:extLst>
                <a:ext uri="{FF2B5EF4-FFF2-40B4-BE49-F238E27FC236}">
                  <a16:creationId xmlns:a16="http://schemas.microsoft.com/office/drawing/2014/main" xmlns="" id="{E0EC0A93-4CD1-4A8A-8EF3-35C9ADD2BC64}"/>
                </a:ext>
              </a:extLst>
            </p:cNvPr>
            <p:cNvSpPr txBox="1"/>
            <p:nvPr/>
          </p:nvSpPr>
          <p:spPr>
            <a:xfrm>
              <a:off x="1045112" y="1356992"/>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What is Azure Storage Explorer?</a:t>
              </a:r>
            </a:p>
          </p:txBody>
        </p:sp>
      </p:grpSp>
      <p:grpSp>
        <p:nvGrpSpPr>
          <p:cNvPr id="87" name="Group 86">
            <a:extLst>
              <a:ext uri="{FF2B5EF4-FFF2-40B4-BE49-F238E27FC236}">
                <a16:creationId xmlns:a16="http://schemas.microsoft.com/office/drawing/2014/main" xmlns="" id="{36588E5F-692E-47B3-B819-BE915E5298BA}"/>
              </a:ext>
            </a:extLst>
          </p:cNvPr>
          <p:cNvGrpSpPr/>
          <p:nvPr/>
        </p:nvGrpSpPr>
        <p:grpSpPr>
          <a:xfrm>
            <a:off x="6206473" y="2117213"/>
            <a:ext cx="2698910" cy="627765"/>
            <a:chOff x="478312" y="2561909"/>
            <a:chExt cx="2698910" cy="627765"/>
          </a:xfrm>
        </p:grpSpPr>
        <p:sp>
          <p:nvSpPr>
            <p:cNvPr id="88" name="Rectangle 87">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22</a:t>
              </a:r>
            </a:p>
          </p:txBody>
        </p:sp>
        <p:sp>
          <p:nvSpPr>
            <p:cNvPr id="89"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Azure Storage Explorer Use </a:t>
              </a:r>
              <a:r>
                <a:rPr lang="en-US" sz="1400" b="1" dirty="0" smtClean="0">
                  <a:solidFill>
                    <a:prstClr val="black">
                      <a:lumMod val="50000"/>
                      <a:lumOff val="50000"/>
                    </a:prstClr>
                  </a:solidFill>
                  <a:latin typeface="Raleway"/>
                </a:rPr>
                <a:t>Cases</a:t>
              </a:r>
              <a:endParaRPr lang="en-US" sz="1400" b="1" dirty="0">
                <a:solidFill>
                  <a:prstClr val="black">
                    <a:lumMod val="50000"/>
                    <a:lumOff val="50000"/>
                  </a:prstClr>
                </a:solidFill>
                <a:latin typeface="Raleway"/>
              </a:endParaRPr>
            </a:p>
          </p:txBody>
        </p:sp>
      </p:grpSp>
      <p:grpSp>
        <p:nvGrpSpPr>
          <p:cNvPr id="90" name="Group 89">
            <a:extLst>
              <a:ext uri="{FF2B5EF4-FFF2-40B4-BE49-F238E27FC236}">
                <a16:creationId xmlns:a16="http://schemas.microsoft.com/office/drawing/2014/main" xmlns="" id="{DD41A8EC-C0B0-4266-BB09-12272752C542}"/>
              </a:ext>
            </a:extLst>
          </p:cNvPr>
          <p:cNvGrpSpPr/>
          <p:nvPr/>
        </p:nvGrpSpPr>
        <p:grpSpPr>
          <a:xfrm>
            <a:off x="6199199" y="2972432"/>
            <a:ext cx="2768121" cy="562337"/>
            <a:chOff x="472327" y="3789165"/>
            <a:chExt cx="2768121" cy="562337"/>
          </a:xfrm>
        </p:grpSpPr>
        <p:sp>
          <p:nvSpPr>
            <p:cNvPr id="91" name="Rectangle 90">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23</a:t>
              </a:r>
            </a:p>
          </p:txBody>
        </p:sp>
        <p:sp>
          <p:nvSpPr>
            <p:cNvPr id="92"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Azure Shared Access Signature </a:t>
              </a:r>
            </a:p>
          </p:txBody>
        </p:sp>
      </p:grpSp>
      <p:grpSp>
        <p:nvGrpSpPr>
          <p:cNvPr id="93" name="Group 92">
            <a:extLst>
              <a:ext uri="{FF2B5EF4-FFF2-40B4-BE49-F238E27FC236}">
                <a16:creationId xmlns:a16="http://schemas.microsoft.com/office/drawing/2014/main" xmlns="" id="{775CA73C-6C7C-47C6-B43F-5A0B66AAF756}"/>
              </a:ext>
            </a:extLst>
          </p:cNvPr>
          <p:cNvGrpSpPr/>
          <p:nvPr/>
        </p:nvGrpSpPr>
        <p:grpSpPr>
          <a:xfrm>
            <a:off x="6199200" y="3833117"/>
            <a:ext cx="2548346" cy="548640"/>
            <a:chOff x="3178511" y="1463546"/>
            <a:chExt cx="2548346" cy="548640"/>
          </a:xfrm>
        </p:grpSpPr>
        <p:sp>
          <p:nvSpPr>
            <p:cNvPr id="94" name="Rectangle 93">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24</a:t>
              </a:r>
            </a:p>
          </p:txBody>
        </p:sp>
        <p:sp>
          <p:nvSpPr>
            <p:cNvPr id="95" name="TextBox 67">
              <a:extLst>
                <a:ext uri="{FF2B5EF4-FFF2-40B4-BE49-F238E27FC236}">
                  <a16:creationId xmlns:a16="http://schemas.microsoft.com/office/drawing/2014/main" xmlns="" id="{5A4FD135-835F-429E-9BCE-F56FCD14A3B7}"/>
                </a:ext>
              </a:extLst>
            </p:cNvPr>
            <p:cNvSpPr txBox="1"/>
            <p:nvPr/>
          </p:nvSpPr>
          <p:spPr>
            <a:xfrm>
              <a:off x="3738037" y="1463546"/>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Why Azure Storage Replication</a:t>
              </a:r>
            </a:p>
          </p:txBody>
        </p:sp>
      </p:grpSp>
      <p:pic>
        <p:nvPicPr>
          <p:cNvPr id="39" name="Picture 38">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1221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07941" y="153481"/>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Why Azure </a:t>
            </a:r>
            <a:r>
              <a:rPr lang="en-GB" sz="2400" b="1" dirty="0" smtClean="0">
                <a:solidFill>
                  <a:srgbClr val="604878"/>
                </a:solidFill>
              </a:rPr>
              <a:t>File Storage?</a:t>
            </a:r>
            <a:endParaRPr lang="en-GB" sz="2400" b="1" dirty="0">
              <a:solidFill>
                <a:srgbClr val="604878"/>
              </a:solidFill>
            </a:endParaRP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306" y="1682011"/>
            <a:ext cx="2363056" cy="489770"/>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Shared application settings</a:t>
            </a:r>
          </a:p>
        </p:txBody>
      </p:sp>
      <p:sp>
        <p:nvSpPr>
          <p:cNvPr id="32" name="Rectangle 31"/>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Diagnostic share</a:t>
            </a:r>
          </a:p>
        </p:txBody>
      </p:sp>
      <p:sp>
        <p:nvSpPr>
          <p:cNvPr id="33" name="Rectangle 32"/>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Dev./Test/Debug</a:t>
            </a:r>
          </a:p>
        </p:txBody>
      </p: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We can store configuration files in a centralized location where they can be accessed from many application instances via File Rest API or </a:t>
            </a:r>
            <a:r>
              <a:rPr lang="en-US" sz="1200" dirty="0" smtClean="0">
                <a:solidFill>
                  <a:schemeClr val="tx1"/>
                </a:solidFill>
                <a:latin typeface="Raleway"/>
              </a:rPr>
              <a:t>SMB</a:t>
            </a:r>
            <a:endParaRPr lang="en-US" sz="1200" dirty="0">
              <a:solidFill>
                <a:schemeClr val="tx1"/>
              </a:solidFill>
              <a:latin typeface="Raleway"/>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221" y="2686425"/>
            <a:ext cx="1749600" cy="1749600"/>
          </a:xfrm>
          <a:prstGeom prst="rect">
            <a:avLst/>
          </a:prstGeom>
        </p:spPr>
      </p:pic>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73515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6" y="153840"/>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Why Azure </a:t>
            </a:r>
            <a:r>
              <a:rPr lang="en-GB" sz="2400" b="1" dirty="0" smtClean="0">
                <a:solidFill>
                  <a:srgbClr val="604878"/>
                </a:solidFill>
              </a:rPr>
              <a:t>File Storage?</a:t>
            </a:r>
            <a:endParaRPr lang="en-GB" sz="2400" b="1" dirty="0">
              <a:solidFill>
                <a:srgbClr val="604878"/>
              </a:solidFill>
            </a:endParaRP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Dev./</a:t>
            </a:r>
            <a:r>
              <a:rPr lang="en-US" sz="1400" b="1" dirty="0" smtClean="0">
                <a:solidFill>
                  <a:schemeClr val="tx1">
                    <a:lumMod val="85000"/>
                    <a:lumOff val="15000"/>
                  </a:schemeClr>
                </a:solidFill>
                <a:latin typeface="Raleway"/>
              </a:rPr>
              <a:t>Test/Debug</a:t>
            </a:r>
            <a:endParaRPr lang="en-US" sz="1400" b="1" dirty="0">
              <a:solidFill>
                <a:schemeClr val="tx1">
                  <a:lumMod val="85000"/>
                  <a:lumOff val="15000"/>
                </a:schemeClr>
              </a:solidFill>
              <a:latin typeface="Raleway"/>
            </a:endParaRPr>
          </a:p>
        </p:txBody>
      </p: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You can have applications store their logs, metrics, and crash dumps in a File </a:t>
            </a:r>
            <a:r>
              <a:rPr lang="en-US" sz="1200" dirty="0" smtClean="0">
                <a:solidFill>
                  <a:schemeClr val="tx1"/>
                </a:solidFill>
                <a:latin typeface="Raleway"/>
              </a:rPr>
              <a:t>Share </a:t>
            </a:r>
            <a:endParaRPr lang="en-US" sz="1200" dirty="0">
              <a:solidFill>
                <a:schemeClr val="tx1"/>
              </a:solidFill>
              <a:latin typeface="Raleway"/>
            </a:endParaRPr>
          </a:p>
        </p:txBody>
      </p:sp>
      <p:sp>
        <p:nvSpPr>
          <p:cNvPr id="16" name="Rectangle 15"/>
          <p:cNvSpPr/>
          <p:nvPr/>
        </p:nvSpPr>
        <p:spPr>
          <a:xfrm>
            <a:off x="236306" y="2351809"/>
            <a:ext cx="2363056" cy="489600"/>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Diagnostic share</a:t>
            </a:r>
          </a:p>
        </p:txBody>
      </p:sp>
      <p:sp>
        <p:nvSpPr>
          <p:cNvPr id="17" name="Rectangle 16"/>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Shared application settings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184" y="2686425"/>
            <a:ext cx="1605600" cy="1605600"/>
          </a:xfrm>
          <a:prstGeom prst="rect">
            <a:avLst/>
          </a:prstGeom>
        </p:spPr>
      </p:pic>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413787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smtClean="0">
                <a:solidFill>
                  <a:schemeClr val="tx1">
                    <a:lumMod val="85000"/>
                    <a:lumOff val="15000"/>
                  </a:schemeClr>
                </a:solidFill>
                <a:latin typeface="Raleway"/>
              </a:rPr>
              <a:t>Azure File Storage can be used to store commonly used tools and utilities, which can then be accessed by developers and administrators.</a:t>
            </a:r>
            <a:endParaRPr lang="en-IN" sz="1200" dirty="0">
              <a:solidFill>
                <a:schemeClr val="tx1">
                  <a:lumMod val="85000"/>
                  <a:lumOff val="15000"/>
                </a:schemeClr>
              </a:solidFill>
              <a:latin typeface="Raleway"/>
            </a:endParaRPr>
          </a:p>
        </p:txBody>
      </p:sp>
      <p:sp>
        <p:nvSpPr>
          <p:cNvPr id="20" name="Rectangle 19"/>
          <p:cNvSpPr/>
          <p:nvPr/>
        </p:nvSpPr>
        <p:spPr>
          <a:xfrm>
            <a:off x="236306" y="2994430"/>
            <a:ext cx="2363056" cy="489600"/>
          </a:xfrm>
          <a:prstGeom prst="rect">
            <a:avLst/>
          </a:prstGeom>
          <a:solidFill>
            <a:schemeClr val="bg1">
              <a:lumMod val="85000"/>
            </a:schemeClr>
          </a:solidFill>
          <a:ln>
            <a:noFill/>
          </a:ln>
          <a:effectLst>
            <a:glow rad="101600">
              <a:schemeClr val="accent5">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Dev./</a:t>
            </a:r>
            <a:r>
              <a:rPr lang="en-US" sz="1400" b="1" dirty="0" smtClean="0">
                <a:solidFill>
                  <a:schemeClr val="tx1">
                    <a:lumMod val="85000"/>
                    <a:lumOff val="15000"/>
                  </a:schemeClr>
                </a:solidFill>
                <a:latin typeface="Raleway"/>
              </a:rPr>
              <a:t>Test/Debug</a:t>
            </a:r>
            <a:endParaRPr lang="en-US" sz="1400" b="1" dirty="0">
              <a:solidFill>
                <a:schemeClr val="tx1">
                  <a:lumMod val="85000"/>
                  <a:lumOff val="15000"/>
                </a:schemeClr>
              </a:solidFill>
              <a:latin typeface="Raleway"/>
            </a:endParaRPr>
          </a:p>
        </p:txBody>
      </p:sp>
      <p:sp>
        <p:nvSpPr>
          <p:cNvPr id="21" name="Rectangle 20"/>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Diagnostic share</a:t>
            </a:r>
          </a:p>
        </p:txBody>
      </p:sp>
      <p:sp>
        <p:nvSpPr>
          <p:cNvPr id="22" name="Rectangle 21"/>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Shared application settings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230" y="2693455"/>
            <a:ext cx="1581150" cy="1581150"/>
          </a:xfrm>
          <a:prstGeom prst="rect">
            <a:avLst/>
          </a:prstGeom>
        </p:spPr>
      </p:pic>
      <p:sp>
        <p:nvSpPr>
          <p:cNvPr id="9" name="Text Placeholder 3">
            <a:extLst>
              <a:ext uri="{FF2B5EF4-FFF2-40B4-BE49-F238E27FC236}">
                <a16:creationId xmlns="" xmlns:a16="http://schemas.microsoft.com/office/drawing/2014/main" id="{E7A413D2-1870-47E0-A24F-010E8806E4E9}"/>
              </a:ext>
            </a:extLst>
          </p:cNvPr>
          <p:cNvSpPr txBox="1">
            <a:spLocks/>
          </p:cNvSpPr>
          <p:nvPr/>
        </p:nvSpPr>
        <p:spPr>
          <a:xfrm>
            <a:off x="307941" y="153481"/>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Why Azure </a:t>
            </a:r>
            <a:r>
              <a:rPr lang="en-GB" sz="2400" b="1" dirty="0" smtClean="0">
                <a:solidFill>
                  <a:srgbClr val="604878"/>
                </a:solidFill>
              </a:rPr>
              <a:t>File Storage?</a:t>
            </a:r>
            <a:endParaRPr lang="en-GB" sz="2400" b="1" dirty="0">
              <a:solidFill>
                <a:srgbClr val="604878"/>
              </a:solidFill>
            </a:endParaRPr>
          </a:p>
        </p:txBody>
      </p:sp>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14312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What is Azure File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5930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
            <a:extLst>
              <a:ext uri="{FF2B5EF4-FFF2-40B4-BE49-F238E27FC236}">
                <a16:creationId xmlns="" xmlns:a16="http://schemas.microsoft.com/office/drawing/2014/main" id="{F331D653-9456-4EAB-82F2-7435A2C3D104}"/>
              </a:ext>
            </a:extLst>
          </p:cNvPr>
          <p:cNvSpPr/>
          <p:nvPr/>
        </p:nvSpPr>
        <p:spPr>
          <a:xfrm>
            <a:off x="842209" y="1209027"/>
            <a:ext cx="7309570" cy="1444314"/>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Azure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File Storage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is a Cloud Service that offers fully managed file shares in the cloud that are accessible via the Server Message Block (SMB) protocol. Azure file shares can be mounted concurrently by cloud or on-premises deployments of Windows, Linux, and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macOS</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717" y="2928026"/>
            <a:ext cx="2096554" cy="2096554"/>
          </a:xfrm>
          <a:prstGeom prst="rect">
            <a:avLst/>
          </a:prstGeom>
        </p:spPr>
      </p:pic>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307941" y="153481"/>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smtClean="0">
                <a:solidFill>
                  <a:srgbClr val="604878"/>
                </a:solidFill>
              </a:rPr>
              <a:t>What is </a:t>
            </a:r>
            <a:r>
              <a:rPr lang="en-GB" sz="2400" b="1" dirty="0">
                <a:solidFill>
                  <a:srgbClr val="604878"/>
                </a:solidFill>
              </a:rPr>
              <a:t>Azure </a:t>
            </a:r>
            <a:r>
              <a:rPr lang="en-GB" sz="2400" b="1" dirty="0" smtClean="0">
                <a:solidFill>
                  <a:srgbClr val="604878"/>
                </a:solidFill>
              </a:rPr>
              <a:t>File Storage?</a:t>
            </a:r>
            <a:endParaRPr lang="en-GB" sz="2400" b="1" dirty="0">
              <a:solidFill>
                <a:srgbClr val="604878"/>
              </a:solidFill>
            </a:endParaRPr>
          </a:p>
        </p:txBody>
      </p:sp>
      <p:pic>
        <p:nvPicPr>
          <p:cNvPr id="6" name="Picture 5">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01469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Benefits of Azure </a:t>
            </a:r>
            <a:r>
              <a:rPr lang="en-IN" dirty="0" smtClean="0"/>
              <a:t>File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36490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34102"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Benefits of Azure </a:t>
            </a:r>
            <a:r>
              <a:rPr kumimoji="0" lang="en-GB" sz="2400" b="1" i="0" u="none" strike="noStrike" kern="1200" cap="none" spc="0" normalizeH="0" baseline="0" noProof="0" dirty="0" smtClean="0">
                <a:ln>
                  <a:noFill/>
                </a:ln>
                <a:solidFill>
                  <a:srgbClr val="604878"/>
                </a:solidFill>
                <a:effectLst/>
                <a:uLnTx/>
                <a:uFillTx/>
                <a:latin typeface="Raleway Light" charset="0"/>
              </a:rPr>
              <a:t>File Storage</a:t>
            </a:r>
            <a:endParaRPr kumimoji="0" lang="en-GB" sz="2400" b="1" i="0" u="none" strike="noStrike" kern="1200" cap="none" spc="0" normalizeH="0" baseline="0" noProof="0" dirty="0">
              <a:ln>
                <a:noFill/>
              </a:ln>
              <a:solidFill>
                <a:srgbClr val="604878"/>
              </a:solidFill>
              <a:effectLst/>
              <a:uLnTx/>
              <a:uFillTx/>
              <a:latin typeface="Raleway Light" charset="0"/>
            </a:endParaRPr>
          </a:p>
        </p:txBody>
      </p:sp>
      <p:grpSp>
        <p:nvGrpSpPr>
          <p:cNvPr id="4" name="Group 3">
            <a:extLst>
              <a:ext uri="{FF2B5EF4-FFF2-40B4-BE49-F238E27FC236}">
                <a16:creationId xmlns="" xmlns:a16="http://schemas.microsoft.com/office/drawing/2014/main" id="{27DC36C1-35C7-4703-AD27-2973071390E7}"/>
              </a:ext>
            </a:extLst>
          </p:cNvPr>
          <p:cNvGrpSpPr/>
          <p:nvPr/>
        </p:nvGrpSpPr>
        <p:grpSpPr>
          <a:xfrm>
            <a:off x="441038" y="1100011"/>
            <a:ext cx="3127904" cy="3316010"/>
            <a:chOff x="5173663" y="2449513"/>
            <a:chExt cx="1847850" cy="1958976"/>
          </a:xfrm>
        </p:grpSpPr>
        <p:sp>
          <p:nvSpPr>
            <p:cNvPr id="5" name="Freeform 5">
              <a:extLst>
                <a:ext uri="{FF2B5EF4-FFF2-40B4-BE49-F238E27FC236}">
                  <a16:creationId xmlns="" xmlns:a16="http://schemas.microsoft.com/office/drawing/2014/main" id="{D508701C-D3A4-414A-8301-4A7DBA07E160}"/>
                </a:ext>
              </a:extLst>
            </p:cNvPr>
            <p:cNvSpPr>
              <a:spLocks/>
            </p:cNvSpPr>
            <p:nvPr/>
          </p:nvSpPr>
          <p:spPr bwMode="auto">
            <a:xfrm>
              <a:off x="5741988" y="2449513"/>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a:extLst>
                <a:ext uri="{FF2B5EF4-FFF2-40B4-BE49-F238E27FC236}">
                  <a16:creationId xmlns="" xmlns:a16="http://schemas.microsoft.com/office/drawing/2014/main" id="{A8741B72-57E5-4602-9C26-F43CAC9F6C2D}"/>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TextBox 6">
            <a:extLst>
              <a:ext uri="{FF2B5EF4-FFF2-40B4-BE49-F238E27FC236}">
                <a16:creationId xmlns="" xmlns:a16="http://schemas.microsoft.com/office/drawing/2014/main" id="{B57D423B-E4EE-4B9F-8A96-F50E6A330657}"/>
              </a:ext>
            </a:extLst>
          </p:cNvPr>
          <p:cNvSpPr txBox="1"/>
          <p:nvPr/>
        </p:nvSpPr>
        <p:spPr>
          <a:xfrm>
            <a:off x="5819429" y="1151188"/>
            <a:ext cx="2777018" cy="1200329"/>
          </a:xfrm>
          <a:prstGeom prst="rect">
            <a:avLst/>
          </a:prstGeom>
          <a:noFill/>
        </p:spPr>
        <p:txBody>
          <a:bodyPr wrap="square" rtlCol="0">
            <a:spAutoFit/>
          </a:bodyPr>
          <a:lstStyle/>
          <a:p>
            <a:pPr algn="just">
              <a:defRPr/>
            </a:pPr>
            <a:r>
              <a:rPr lang="en-US" sz="1500" dirty="0">
                <a:latin typeface="Open Sans" panose="020B0606030504020204" pitchFamily="34" charset="0"/>
              </a:rPr>
              <a:t>Shared </a:t>
            </a:r>
            <a:r>
              <a:rPr lang="en-US" sz="1500" dirty="0" smtClean="0">
                <a:latin typeface="Open Sans" panose="020B0606030504020204" pitchFamily="34" charset="0"/>
              </a:rPr>
              <a:t>access:</a:t>
            </a:r>
            <a:r>
              <a:rPr lang="en-US" sz="1400" dirty="0" smtClean="0">
                <a:latin typeface="Open Sans" panose="020B0606030504020204" pitchFamily="34" charset="0"/>
              </a:rPr>
              <a:t> </a:t>
            </a:r>
            <a:r>
              <a:rPr lang="en-US" sz="1400" dirty="0" smtClean="0"/>
              <a:t>Since </a:t>
            </a:r>
            <a:r>
              <a:rPr lang="en-US" sz="1400" dirty="0"/>
              <a:t>Azure file shares support SMB protocol, you can easily replace your on-premises file shares with Azure file shares </a:t>
            </a:r>
            <a:endParaRPr lang="en-IN" sz="1400" dirty="0"/>
          </a:p>
          <a:p>
            <a:pPr lvl="0" algn="just">
              <a:defRPr/>
            </a:pPr>
            <a:endParaRPr lang="en-US" sz="1400" dirty="0">
              <a:latin typeface="Open Sans" panose="020B0606030504020204" pitchFamily="34" charset="0"/>
            </a:endParaRPr>
          </a:p>
        </p:txBody>
      </p:sp>
      <p:sp>
        <p:nvSpPr>
          <p:cNvPr id="8" name="TextBox 7">
            <a:extLst>
              <a:ext uri="{FF2B5EF4-FFF2-40B4-BE49-F238E27FC236}">
                <a16:creationId xmlns="" xmlns:a16="http://schemas.microsoft.com/office/drawing/2014/main" id="{610BF12E-C416-4A1A-BE79-5191F85737AF}"/>
              </a:ext>
            </a:extLst>
          </p:cNvPr>
          <p:cNvSpPr txBox="1"/>
          <p:nvPr/>
        </p:nvSpPr>
        <p:spPr>
          <a:xfrm>
            <a:off x="5819429" y="2438121"/>
            <a:ext cx="2777018" cy="754053"/>
          </a:xfrm>
          <a:prstGeom prst="rect">
            <a:avLst/>
          </a:prstGeom>
          <a:noFill/>
        </p:spPr>
        <p:txBody>
          <a:bodyPr wrap="square" rtlCol="0">
            <a:spAutoFit/>
          </a:bodyPr>
          <a:lstStyle/>
          <a:p>
            <a:pPr>
              <a:defRPr/>
            </a:pPr>
            <a:r>
              <a:rPr lang="en-US" sz="1500" dirty="0">
                <a:latin typeface="Open Sans" panose="020B0606030504020204" pitchFamily="34" charset="0"/>
              </a:rPr>
              <a:t>Fully </a:t>
            </a:r>
            <a:r>
              <a:rPr lang="en-US" sz="1500" dirty="0" smtClean="0">
                <a:latin typeface="Open Sans" panose="020B0606030504020204" pitchFamily="34" charset="0"/>
              </a:rPr>
              <a:t>managed: </a:t>
            </a:r>
            <a:r>
              <a:rPr lang="en-US" sz="1400" dirty="0"/>
              <a:t>File </a:t>
            </a:r>
            <a:r>
              <a:rPr lang="en-US" sz="1400" dirty="0" smtClean="0"/>
              <a:t>shares </a:t>
            </a:r>
            <a:r>
              <a:rPr lang="en-US" sz="1400" dirty="0"/>
              <a:t>can be created without the need to manage hardware or an </a:t>
            </a:r>
            <a:r>
              <a:rPr lang="en-US" sz="1400" dirty="0" smtClean="0"/>
              <a:t>OS</a:t>
            </a:r>
            <a:endParaRPr lang="en-IN" sz="1600" dirty="0"/>
          </a:p>
        </p:txBody>
      </p:sp>
      <p:sp>
        <p:nvSpPr>
          <p:cNvPr id="9" name="TextBox 8">
            <a:extLst>
              <a:ext uri="{FF2B5EF4-FFF2-40B4-BE49-F238E27FC236}">
                <a16:creationId xmlns="" xmlns:a16="http://schemas.microsoft.com/office/drawing/2014/main" id="{86BBB8BB-999F-4CC5-A8DF-C8C1464ADA43}"/>
              </a:ext>
            </a:extLst>
          </p:cNvPr>
          <p:cNvSpPr txBox="1"/>
          <p:nvPr/>
        </p:nvSpPr>
        <p:spPr>
          <a:xfrm>
            <a:off x="5819429" y="3623455"/>
            <a:ext cx="2777018" cy="538609"/>
          </a:xfrm>
          <a:prstGeom prst="rect">
            <a:avLst/>
          </a:prstGeom>
          <a:noFill/>
        </p:spPr>
        <p:txBody>
          <a:bodyPr wrap="square" rtlCol="0">
            <a:spAutoFit/>
          </a:bodyPr>
          <a:lstStyle/>
          <a:p>
            <a:pPr>
              <a:defRPr/>
            </a:pPr>
            <a:r>
              <a:rPr lang="en-US" sz="1500" dirty="0" smtClean="0">
                <a:latin typeface="Open Sans" panose="020B0606030504020204" pitchFamily="34" charset="0"/>
              </a:rPr>
              <a:t>Resiliency: </a:t>
            </a:r>
            <a:r>
              <a:rPr lang="en-US" sz="1400" dirty="0"/>
              <a:t>Azure </a:t>
            </a:r>
            <a:r>
              <a:rPr lang="en-US" sz="1400" dirty="0" smtClean="0"/>
              <a:t>files are extremely reliable and fault tolerant</a:t>
            </a:r>
            <a:endParaRPr lang="en-IN" sz="1600" dirty="0"/>
          </a:p>
        </p:txBody>
      </p:sp>
      <p:grpSp>
        <p:nvGrpSpPr>
          <p:cNvPr id="10" name="Group 9">
            <a:extLst>
              <a:ext uri="{FF2B5EF4-FFF2-40B4-BE49-F238E27FC236}">
                <a16:creationId xmlns="" xmlns:a16="http://schemas.microsoft.com/office/drawing/2014/main" id="{80078E4E-DEA7-46A1-A10F-1C0886B8C8F7}"/>
              </a:ext>
            </a:extLst>
          </p:cNvPr>
          <p:cNvGrpSpPr/>
          <p:nvPr/>
        </p:nvGrpSpPr>
        <p:grpSpPr>
          <a:xfrm>
            <a:off x="4898068" y="1279081"/>
            <a:ext cx="622523" cy="622523"/>
            <a:chOff x="6846265" y="2263804"/>
            <a:chExt cx="622523" cy="622523"/>
          </a:xfrm>
        </p:grpSpPr>
        <p:sp>
          <p:nvSpPr>
            <p:cNvPr id="11" name="Oval 10">
              <a:extLst>
                <a:ext uri="{FF2B5EF4-FFF2-40B4-BE49-F238E27FC236}">
                  <a16:creationId xmlns="" xmlns:a16="http://schemas.microsoft.com/office/drawing/2014/main" id="{E8631BBA-9862-426A-A763-B175F33CA464}"/>
                </a:ext>
              </a:extLst>
            </p:cNvPr>
            <p:cNvSpPr/>
            <p:nvPr/>
          </p:nvSpPr>
          <p:spPr>
            <a:xfrm>
              <a:off x="6846265" y="2263804"/>
              <a:ext cx="622523" cy="6225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12" name="Group 11">
              <a:extLst>
                <a:ext uri="{FF2B5EF4-FFF2-40B4-BE49-F238E27FC236}">
                  <a16:creationId xmlns="" xmlns:a16="http://schemas.microsoft.com/office/drawing/2014/main" id="{D5254C04-0C81-4AAF-8735-C9E76976F69B}"/>
                </a:ext>
              </a:extLst>
            </p:cNvPr>
            <p:cNvGrpSpPr/>
            <p:nvPr/>
          </p:nvGrpSpPr>
          <p:grpSpPr>
            <a:xfrm>
              <a:off x="6967900" y="2348466"/>
              <a:ext cx="379252" cy="402060"/>
              <a:chOff x="5173663" y="2449513"/>
              <a:chExt cx="1847850" cy="1958976"/>
            </a:xfrm>
            <a:solidFill>
              <a:schemeClr val="bg1"/>
            </a:solidFill>
          </p:grpSpPr>
          <p:sp>
            <p:nvSpPr>
              <p:cNvPr id="14" name="Freeform 5">
                <a:extLst>
                  <a:ext uri="{FF2B5EF4-FFF2-40B4-BE49-F238E27FC236}">
                    <a16:creationId xmlns="" xmlns:a16="http://schemas.microsoft.com/office/drawing/2014/main" id="{1C2428D7-CA77-42CC-A655-2486BD84B731}"/>
                  </a:ext>
                </a:extLst>
              </p:cNvPr>
              <p:cNvSpPr>
                <a:spLocks/>
              </p:cNvSpPr>
              <p:nvPr/>
            </p:nvSpPr>
            <p:spPr bwMode="auto">
              <a:xfrm>
                <a:off x="5741988" y="2449513"/>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 xmlns:a16="http://schemas.microsoft.com/office/drawing/2014/main" id="{F1D0B1B2-77C4-400D-9D31-75EFC05E6681}"/>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6" name="Group 15">
            <a:extLst>
              <a:ext uri="{FF2B5EF4-FFF2-40B4-BE49-F238E27FC236}">
                <a16:creationId xmlns="" xmlns:a16="http://schemas.microsoft.com/office/drawing/2014/main" id="{17EFBD79-E838-470C-A047-232B34430891}"/>
              </a:ext>
            </a:extLst>
          </p:cNvPr>
          <p:cNvGrpSpPr/>
          <p:nvPr/>
        </p:nvGrpSpPr>
        <p:grpSpPr>
          <a:xfrm>
            <a:off x="4898067" y="2438121"/>
            <a:ext cx="622523" cy="622523"/>
            <a:chOff x="6846265" y="2263804"/>
            <a:chExt cx="622523" cy="622523"/>
          </a:xfrm>
        </p:grpSpPr>
        <p:sp>
          <p:nvSpPr>
            <p:cNvPr id="17" name="Oval 16">
              <a:extLst>
                <a:ext uri="{FF2B5EF4-FFF2-40B4-BE49-F238E27FC236}">
                  <a16:creationId xmlns="" xmlns:a16="http://schemas.microsoft.com/office/drawing/2014/main" id="{30DBEB4D-6899-4676-80AA-061FA7F2AB72}"/>
                </a:ext>
              </a:extLst>
            </p:cNvPr>
            <p:cNvSpPr/>
            <p:nvPr/>
          </p:nvSpPr>
          <p:spPr>
            <a:xfrm>
              <a:off x="6846265" y="2263804"/>
              <a:ext cx="622523" cy="6225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18" name="Group 17">
              <a:extLst>
                <a:ext uri="{FF2B5EF4-FFF2-40B4-BE49-F238E27FC236}">
                  <a16:creationId xmlns="" xmlns:a16="http://schemas.microsoft.com/office/drawing/2014/main" id="{2193CA9D-EE58-4DFB-8139-5D1B99ABD7EE}"/>
                </a:ext>
              </a:extLst>
            </p:cNvPr>
            <p:cNvGrpSpPr/>
            <p:nvPr/>
          </p:nvGrpSpPr>
          <p:grpSpPr>
            <a:xfrm>
              <a:off x="6967900" y="2348466"/>
              <a:ext cx="379252" cy="402060"/>
              <a:chOff x="5173663" y="2449513"/>
              <a:chExt cx="1847850" cy="1958976"/>
            </a:xfrm>
            <a:solidFill>
              <a:schemeClr val="bg1"/>
            </a:solidFill>
          </p:grpSpPr>
          <p:sp>
            <p:nvSpPr>
              <p:cNvPr id="19" name="Freeform 5">
                <a:extLst>
                  <a:ext uri="{FF2B5EF4-FFF2-40B4-BE49-F238E27FC236}">
                    <a16:creationId xmlns="" xmlns:a16="http://schemas.microsoft.com/office/drawing/2014/main" id="{41347FDD-70E6-456B-9F51-6CF5EF922652}"/>
                  </a:ext>
                </a:extLst>
              </p:cNvPr>
              <p:cNvSpPr>
                <a:spLocks/>
              </p:cNvSpPr>
              <p:nvPr/>
            </p:nvSpPr>
            <p:spPr bwMode="auto">
              <a:xfrm>
                <a:off x="5741988" y="2449513"/>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 xmlns:a16="http://schemas.microsoft.com/office/drawing/2014/main" id="{860A62BC-C213-466D-81F6-AE342D0B3643}"/>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 name="Group 20">
            <a:extLst>
              <a:ext uri="{FF2B5EF4-FFF2-40B4-BE49-F238E27FC236}">
                <a16:creationId xmlns="" xmlns:a16="http://schemas.microsoft.com/office/drawing/2014/main" id="{C2260B1D-A4A7-4B0C-80A4-DAC787163F8C}"/>
              </a:ext>
            </a:extLst>
          </p:cNvPr>
          <p:cNvGrpSpPr/>
          <p:nvPr/>
        </p:nvGrpSpPr>
        <p:grpSpPr>
          <a:xfrm>
            <a:off x="4898068" y="3687228"/>
            <a:ext cx="622523" cy="622523"/>
            <a:chOff x="6846265" y="2263804"/>
            <a:chExt cx="622523" cy="622523"/>
          </a:xfrm>
        </p:grpSpPr>
        <p:sp>
          <p:nvSpPr>
            <p:cNvPr id="22" name="Oval 21">
              <a:extLst>
                <a:ext uri="{FF2B5EF4-FFF2-40B4-BE49-F238E27FC236}">
                  <a16:creationId xmlns="" xmlns:a16="http://schemas.microsoft.com/office/drawing/2014/main" id="{7C0B7889-D93D-47A4-BAE8-346C84AB4E03}"/>
                </a:ext>
              </a:extLst>
            </p:cNvPr>
            <p:cNvSpPr/>
            <p:nvPr/>
          </p:nvSpPr>
          <p:spPr>
            <a:xfrm>
              <a:off x="6846265" y="2263804"/>
              <a:ext cx="622523" cy="6225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23" name="Group 22">
              <a:extLst>
                <a:ext uri="{FF2B5EF4-FFF2-40B4-BE49-F238E27FC236}">
                  <a16:creationId xmlns="" xmlns:a16="http://schemas.microsoft.com/office/drawing/2014/main" id="{9A3358F3-0611-429A-A14D-E545EF350354}"/>
                </a:ext>
              </a:extLst>
            </p:cNvPr>
            <p:cNvGrpSpPr/>
            <p:nvPr/>
          </p:nvGrpSpPr>
          <p:grpSpPr>
            <a:xfrm>
              <a:off x="6967900" y="2348466"/>
              <a:ext cx="379252" cy="402060"/>
              <a:chOff x="5173663" y="2449513"/>
              <a:chExt cx="1847850" cy="1958976"/>
            </a:xfrm>
            <a:solidFill>
              <a:schemeClr val="bg1"/>
            </a:solidFill>
          </p:grpSpPr>
          <p:sp>
            <p:nvSpPr>
              <p:cNvPr id="24" name="Freeform 5">
                <a:extLst>
                  <a:ext uri="{FF2B5EF4-FFF2-40B4-BE49-F238E27FC236}">
                    <a16:creationId xmlns="" xmlns:a16="http://schemas.microsoft.com/office/drawing/2014/main" id="{D8129965-B556-4874-9F45-ADA373E21A21}"/>
                  </a:ext>
                </a:extLst>
              </p:cNvPr>
              <p:cNvSpPr>
                <a:spLocks/>
              </p:cNvSpPr>
              <p:nvPr/>
            </p:nvSpPr>
            <p:spPr bwMode="auto">
              <a:xfrm>
                <a:off x="5741988" y="2449513"/>
                <a:ext cx="1279525" cy="1841500"/>
              </a:xfrm>
              <a:custGeom>
                <a:avLst/>
                <a:gdLst>
                  <a:gd name="T0" fmla="*/ 196 w 401"/>
                  <a:gd name="T1" fmla="*/ 226 h 577"/>
                  <a:gd name="T2" fmla="*/ 203 w 401"/>
                  <a:gd name="T3" fmla="*/ 226 h 577"/>
                  <a:gd name="T4" fmla="*/ 308 w 401"/>
                  <a:gd name="T5" fmla="*/ 225 h 577"/>
                  <a:gd name="T6" fmla="*/ 354 w 401"/>
                  <a:gd name="T7" fmla="*/ 228 h 577"/>
                  <a:gd name="T8" fmla="*/ 393 w 401"/>
                  <a:gd name="T9" fmla="*/ 256 h 577"/>
                  <a:gd name="T10" fmla="*/ 395 w 401"/>
                  <a:gd name="T11" fmla="*/ 298 h 577"/>
                  <a:gd name="T12" fmla="*/ 379 w 401"/>
                  <a:gd name="T13" fmla="*/ 313 h 577"/>
                  <a:gd name="T14" fmla="*/ 375 w 401"/>
                  <a:gd name="T15" fmla="*/ 316 h 577"/>
                  <a:gd name="T16" fmla="*/ 400 w 401"/>
                  <a:gd name="T17" fmla="*/ 364 h 577"/>
                  <a:gd name="T18" fmla="*/ 371 w 401"/>
                  <a:gd name="T19" fmla="*/ 409 h 577"/>
                  <a:gd name="T20" fmla="*/ 391 w 401"/>
                  <a:gd name="T21" fmla="*/ 457 h 577"/>
                  <a:gd name="T22" fmla="*/ 361 w 401"/>
                  <a:gd name="T23" fmla="*/ 499 h 577"/>
                  <a:gd name="T24" fmla="*/ 371 w 401"/>
                  <a:gd name="T25" fmla="*/ 511 h 577"/>
                  <a:gd name="T26" fmla="*/ 374 w 401"/>
                  <a:gd name="T27" fmla="*/ 533 h 577"/>
                  <a:gd name="T28" fmla="*/ 340 w 401"/>
                  <a:gd name="T29" fmla="*/ 575 h 577"/>
                  <a:gd name="T30" fmla="*/ 325 w 401"/>
                  <a:gd name="T31" fmla="*/ 577 h 577"/>
                  <a:gd name="T32" fmla="*/ 271 w 401"/>
                  <a:gd name="T33" fmla="*/ 575 h 577"/>
                  <a:gd name="T34" fmla="*/ 45 w 401"/>
                  <a:gd name="T35" fmla="*/ 575 h 577"/>
                  <a:gd name="T36" fmla="*/ 22 w 401"/>
                  <a:gd name="T37" fmla="*/ 573 h 577"/>
                  <a:gd name="T38" fmla="*/ 3 w 401"/>
                  <a:gd name="T39" fmla="*/ 551 h 577"/>
                  <a:gd name="T40" fmla="*/ 2 w 401"/>
                  <a:gd name="T41" fmla="*/ 497 h 577"/>
                  <a:gd name="T42" fmla="*/ 0 w 401"/>
                  <a:gd name="T43" fmla="*/ 382 h 577"/>
                  <a:gd name="T44" fmla="*/ 1 w 401"/>
                  <a:gd name="T45" fmla="*/ 320 h 577"/>
                  <a:gd name="T46" fmla="*/ 9 w 401"/>
                  <a:gd name="T47" fmla="*/ 276 h 577"/>
                  <a:gd name="T48" fmla="*/ 30 w 401"/>
                  <a:gd name="T49" fmla="*/ 224 h 577"/>
                  <a:gd name="T50" fmla="*/ 70 w 401"/>
                  <a:gd name="T51" fmla="*/ 173 h 577"/>
                  <a:gd name="T52" fmla="*/ 123 w 401"/>
                  <a:gd name="T53" fmla="*/ 122 h 577"/>
                  <a:gd name="T54" fmla="*/ 144 w 401"/>
                  <a:gd name="T55" fmla="*/ 68 h 577"/>
                  <a:gd name="T56" fmla="*/ 144 w 401"/>
                  <a:gd name="T57" fmla="*/ 29 h 577"/>
                  <a:gd name="T58" fmla="*/ 147 w 401"/>
                  <a:gd name="T59" fmla="*/ 19 h 577"/>
                  <a:gd name="T60" fmla="*/ 182 w 401"/>
                  <a:gd name="T61" fmla="*/ 3 h 577"/>
                  <a:gd name="T62" fmla="*/ 224 w 401"/>
                  <a:gd name="T63" fmla="*/ 31 h 577"/>
                  <a:gd name="T64" fmla="*/ 234 w 401"/>
                  <a:gd name="T65" fmla="*/ 67 h 577"/>
                  <a:gd name="T66" fmla="*/ 231 w 401"/>
                  <a:gd name="T67" fmla="*/ 110 h 577"/>
                  <a:gd name="T68" fmla="*/ 208 w 401"/>
                  <a:gd name="T69" fmla="*/ 187 h 577"/>
                  <a:gd name="T70" fmla="*/ 198 w 401"/>
                  <a:gd name="T71" fmla="*/ 217 h 577"/>
                  <a:gd name="T72" fmla="*/ 196 w 401"/>
                  <a:gd name="T73" fmla="*/ 22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577">
                    <a:moveTo>
                      <a:pt x="196" y="226"/>
                    </a:moveTo>
                    <a:cubicBezTo>
                      <a:pt x="199" y="226"/>
                      <a:pt x="201" y="226"/>
                      <a:pt x="203" y="226"/>
                    </a:cubicBezTo>
                    <a:cubicBezTo>
                      <a:pt x="238" y="226"/>
                      <a:pt x="273" y="225"/>
                      <a:pt x="308" y="225"/>
                    </a:cubicBezTo>
                    <a:cubicBezTo>
                      <a:pt x="324" y="225"/>
                      <a:pt x="339" y="226"/>
                      <a:pt x="354" y="228"/>
                    </a:cubicBezTo>
                    <a:cubicBezTo>
                      <a:pt x="372" y="230"/>
                      <a:pt x="384" y="241"/>
                      <a:pt x="393" y="256"/>
                    </a:cubicBezTo>
                    <a:cubicBezTo>
                      <a:pt x="401" y="270"/>
                      <a:pt x="401" y="284"/>
                      <a:pt x="395" y="298"/>
                    </a:cubicBezTo>
                    <a:cubicBezTo>
                      <a:pt x="392" y="306"/>
                      <a:pt x="385" y="310"/>
                      <a:pt x="379" y="313"/>
                    </a:cubicBezTo>
                    <a:cubicBezTo>
                      <a:pt x="378" y="314"/>
                      <a:pt x="377" y="315"/>
                      <a:pt x="375" y="316"/>
                    </a:cubicBezTo>
                    <a:cubicBezTo>
                      <a:pt x="394" y="327"/>
                      <a:pt x="400" y="344"/>
                      <a:pt x="400" y="364"/>
                    </a:cubicBezTo>
                    <a:cubicBezTo>
                      <a:pt x="401" y="385"/>
                      <a:pt x="388" y="399"/>
                      <a:pt x="371" y="409"/>
                    </a:cubicBezTo>
                    <a:cubicBezTo>
                      <a:pt x="387" y="422"/>
                      <a:pt x="394" y="438"/>
                      <a:pt x="391" y="457"/>
                    </a:cubicBezTo>
                    <a:cubicBezTo>
                      <a:pt x="388" y="476"/>
                      <a:pt x="379" y="491"/>
                      <a:pt x="361" y="499"/>
                    </a:cubicBezTo>
                    <a:cubicBezTo>
                      <a:pt x="365" y="503"/>
                      <a:pt x="369" y="507"/>
                      <a:pt x="371" y="511"/>
                    </a:cubicBezTo>
                    <a:cubicBezTo>
                      <a:pt x="376" y="518"/>
                      <a:pt x="376" y="526"/>
                      <a:pt x="374" y="533"/>
                    </a:cubicBezTo>
                    <a:cubicBezTo>
                      <a:pt x="369" y="552"/>
                      <a:pt x="359" y="567"/>
                      <a:pt x="340" y="575"/>
                    </a:cubicBezTo>
                    <a:cubicBezTo>
                      <a:pt x="335" y="577"/>
                      <a:pt x="330" y="577"/>
                      <a:pt x="325" y="577"/>
                    </a:cubicBezTo>
                    <a:cubicBezTo>
                      <a:pt x="307" y="577"/>
                      <a:pt x="289" y="575"/>
                      <a:pt x="271" y="575"/>
                    </a:cubicBezTo>
                    <a:cubicBezTo>
                      <a:pt x="196" y="575"/>
                      <a:pt x="120" y="576"/>
                      <a:pt x="45" y="575"/>
                    </a:cubicBezTo>
                    <a:cubicBezTo>
                      <a:pt x="37" y="575"/>
                      <a:pt x="30" y="574"/>
                      <a:pt x="22" y="573"/>
                    </a:cubicBezTo>
                    <a:cubicBezTo>
                      <a:pt x="9" y="571"/>
                      <a:pt x="4" y="563"/>
                      <a:pt x="3" y="551"/>
                    </a:cubicBezTo>
                    <a:cubicBezTo>
                      <a:pt x="2" y="533"/>
                      <a:pt x="2" y="515"/>
                      <a:pt x="2" y="497"/>
                    </a:cubicBezTo>
                    <a:cubicBezTo>
                      <a:pt x="1" y="458"/>
                      <a:pt x="0" y="420"/>
                      <a:pt x="0" y="382"/>
                    </a:cubicBezTo>
                    <a:cubicBezTo>
                      <a:pt x="0" y="361"/>
                      <a:pt x="0" y="340"/>
                      <a:pt x="1" y="320"/>
                    </a:cubicBezTo>
                    <a:cubicBezTo>
                      <a:pt x="1" y="305"/>
                      <a:pt x="4" y="290"/>
                      <a:pt x="9" y="276"/>
                    </a:cubicBezTo>
                    <a:cubicBezTo>
                      <a:pt x="15" y="258"/>
                      <a:pt x="21" y="240"/>
                      <a:pt x="30" y="224"/>
                    </a:cubicBezTo>
                    <a:cubicBezTo>
                      <a:pt x="41" y="204"/>
                      <a:pt x="55" y="188"/>
                      <a:pt x="70" y="173"/>
                    </a:cubicBezTo>
                    <a:cubicBezTo>
                      <a:pt x="88" y="155"/>
                      <a:pt x="105" y="139"/>
                      <a:pt x="123" y="122"/>
                    </a:cubicBezTo>
                    <a:cubicBezTo>
                      <a:pt x="137" y="107"/>
                      <a:pt x="144" y="89"/>
                      <a:pt x="144" y="68"/>
                    </a:cubicBezTo>
                    <a:cubicBezTo>
                      <a:pt x="145" y="55"/>
                      <a:pt x="144" y="42"/>
                      <a:pt x="144" y="29"/>
                    </a:cubicBezTo>
                    <a:cubicBezTo>
                      <a:pt x="145" y="26"/>
                      <a:pt x="145" y="22"/>
                      <a:pt x="147" y="19"/>
                    </a:cubicBezTo>
                    <a:cubicBezTo>
                      <a:pt x="154" y="6"/>
                      <a:pt x="167" y="0"/>
                      <a:pt x="182" y="3"/>
                    </a:cubicBezTo>
                    <a:cubicBezTo>
                      <a:pt x="199" y="7"/>
                      <a:pt x="214" y="15"/>
                      <a:pt x="224" y="31"/>
                    </a:cubicBezTo>
                    <a:cubicBezTo>
                      <a:pt x="231" y="42"/>
                      <a:pt x="234" y="54"/>
                      <a:pt x="234" y="67"/>
                    </a:cubicBezTo>
                    <a:cubicBezTo>
                      <a:pt x="234" y="81"/>
                      <a:pt x="233" y="96"/>
                      <a:pt x="231" y="110"/>
                    </a:cubicBezTo>
                    <a:cubicBezTo>
                      <a:pt x="227" y="137"/>
                      <a:pt x="218" y="162"/>
                      <a:pt x="208" y="187"/>
                    </a:cubicBezTo>
                    <a:cubicBezTo>
                      <a:pt x="205" y="197"/>
                      <a:pt x="201" y="207"/>
                      <a:pt x="198" y="217"/>
                    </a:cubicBezTo>
                    <a:cubicBezTo>
                      <a:pt x="197" y="219"/>
                      <a:pt x="196" y="222"/>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 xmlns:a16="http://schemas.microsoft.com/office/drawing/2014/main" id="{0F412B5B-B0FD-4DC6-AC1B-15AFC81B0D40}"/>
                  </a:ext>
                </a:extLst>
              </p:cNvPr>
              <p:cNvSpPr>
                <a:spLocks/>
              </p:cNvSpPr>
              <p:nvPr/>
            </p:nvSpPr>
            <p:spPr bwMode="auto">
              <a:xfrm>
                <a:off x="5173663" y="3355976"/>
                <a:ext cx="473075" cy="1052513"/>
              </a:xfrm>
              <a:custGeom>
                <a:avLst/>
                <a:gdLst>
                  <a:gd name="T0" fmla="*/ 0 w 148"/>
                  <a:gd name="T1" fmla="*/ 164 h 330"/>
                  <a:gd name="T2" fmla="*/ 0 w 148"/>
                  <a:gd name="T3" fmla="*/ 36 h 330"/>
                  <a:gd name="T4" fmla="*/ 33 w 148"/>
                  <a:gd name="T5" fmla="*/ 1 h 330"/>
                  <a:gd name="T6" fmla="*/ 87 w 148"/>
                  <a:gd name="T7" fmla="*/ 0 h 330"/>
                  <a:gd name="T8" fmla="*/ 110 w 148"/>
                  <a:gd name="T9" fmla="*/ 0 h 330"/>
                  <a:gd name="T10" fmla="*/ 148 w 148"/>
                  <a:gd name="T11" fmla="*/ 38 h 330"/>
                  <a:gd name="T12" fmla="*/ 148 w 148"/>
                  <a:gd name="T13" fmla="*/ 199 h 330"/>
                  <a:gd name="T14" fmla="*/ 148 w 148"/>
                  <a:gd name="T15" fmla="*/ 292 h 330"/>
                  <a:gd name="T16" fmla="*/ 129 w 148"/>
                  <a:gd name="T17" fmla="*/ 325 h 330"/>
                  <a:gd name="T18" fmla="*/ 113 w 148"/>
                  <a:gd name="T19" fmla="*/ 329 h 330"/>
                  <a:gd name="T20" fmla="*/ 34 w 148"/>
                  <a:gd name="T21" fmla="*/ 329 h 330"/>
                  <a:gd name="T22" fmla="*/ 0 w 148"/>
                  <a:gd name="T23" fmla="*/ 294 h 330"/>
                  <a:gd name="T24" fmla="*/ 0 w 148"/>
                  <a:gd name="T25" fmla="*/ 164 h 330"/>
                  <a:gd name="T26" fmla="*/ 0 w 148"/>
                  <a:gd name="T27" fmla="*/ 16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330">
                    <a:moveTo>
                      <a:pt x="0" y="164"/>
                    </a:moveTo>
                    <a:cubicBezTo>
                      <a:pt x="0" y="121"/>
                      <a:pt x="0" y="79"/>
                      <a:pt x="0" y="36"/>
                    </a:cubicBezTo>
                    <a:cubicBezTo>
                      <a:pt x="0" y="16"/>
                      <a:pt x="12" y="2"/>
                      <a:pt x="33" y="1"/>
                    </a:cubicBezTo>
                    <a:cubicBezTo>
                      <a:pt x="51" y="0"/>
                      <a:pt x="69" y="0"/>
                      <a:pt x="87" y="0"/>
                    </a:cubicBezTo>
                    <a:cubicBezTo>
                      <a:pt x="95" y="0"/>
                      <a:pt x="102" y="1"/>
                      <a:pt x="110" y="0"/>
                    </a:cubicBezTo>
                    <a:cubicBezTo>
                      <a:pt x="132" y="0"/>
                      <a:pt x="148" y="17"/>
                      <a:pt x="148" y="38"/>
                    </a:cubicBezTo>
                    <a:cubicBezTo>
                      <a:pt x="147" y="92"/>
                      <a:pt x="148" y="145"/>
                      <a:pt x="148" y="199"/>
                    </a:cubicBezTo>
                    <a:cubicBezTo>
                      <a:pt x="148" y="230"/>
                      <a:pt x="148" y="261"/>
                      <a:pt x="148" y="292"/>
                    </a:cubicBezTo>
                    <a:cubicBezTo>
                      <a:pt x="148" y="307"/>
                      <a:pt x="142" y="318"/>
                      <a:pt x="129" y="325"/>
                    </a:cubicBezTo>
                    <a:cubicBezTo>
                      <a:pt x="124" y="327"/>
                      <a:pt x="119" y="329"/>
                      <a:pt x="113" y="329"/>
                    </a:cubicBezTo>
                    <a:cubicBezTo>
                      <a:pt x="87" y="330"/>
                      <a:pt x="60" y="329"/>
                      <a:pt x="34" y="329"/>
                    </a:cubicBezTo>
                    <a:cubicBezTo>
                      <a:pt x="17" y="330"/>
                      <a:pt x="0" y="313"/>
                      <a:pt x="0" y="294"/>
                    </a:cubicBezTo>
                    <a:cubicBezTo>
                      <a:pt x="1" y="250"/>
                      <a:pt x="0" y="207"/>
                      <a:pt x="0" y="164"/>
                    </a:cubicBezTo>
                    <a:cubicBezTo>
                      <a:pt x="0" y="164"/>
                      <a:pt x="0" y="164"/>
                      <a:pt x="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6" name="Oval 25">
            <a:extLst>
              <a:ext uri="{FF2B5EF4-FFF2-40B4-BE49-F238E27FC236}">
                <a16:creationId xmlns="" xmlns:a16="http://schemas.microsoft.com/office/drawing/2014/main" id="{0C8ADDB3-AC0A-445F-B33F-40A205DFC7B6}"/>
              </a:ext>
            </a:extLst>
          </p:cNvPr>
          <p:cNvSpPr/>
          <p:nvPr/>
        </p:nvSpPr>
        <p:spPr>
          <a:xfrm>
            <a:off x="165920" y="4899129"/>
            <a:ext cx="2811819" cy="23440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5832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937324"/>
            <a:ext cx="7782340" cy="982464"/>
          </a:xfrm>
        </p:spPr>
        <p:txBody>
          <a:bodyPr anchor="ctr"/>
          <a:lstStyle/>
          <a:p>
            <a:pPr algn="ctr"/>
            <a:r>
              <a:rPr lang="en-IN" dirty="0" smtClean="0"/>
              <a:t>Hands-on: </a:t>
            </a:r>
            <a:r>
              <a:rPr lang="en-IN" dirty="0"/>
              <a:t>Create Azure File Share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77730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910993"/>
            <a:ext cx="7782340" cy="1094519"/>
          </a:xfrm>
        </p:spPr>
        <p:txBody>
          <a:bodyPr anchor="ctr"/>
          <a:lstStyle/>
          <a:p>
            <a:pPr algn="ctr"/>
            <a:r>
              <a:rPr lang="en-IN" dirty="0" smtClean="0"/>
              <a:t>Hands-on</a:t>
            </a:r>
            <a:r>
              <a:rPr lang="en-US" dirty="0" smtClean="0"/>
              <a:t>: </a:t>
            </a:r>
            <a:r>
              <a:rPr lang="en-US" dirty="0"/>
              <a:t>Connect to Azure File Share </a:t>
            </a:r>
            <a:r>
              <a:rPr lang="en-US" dirty="0" smtClean="0"/>
              <a:t>Using Windows PC</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9696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910993"/>
            <a:ext cx="7782340" cy="1094519"/>
          </a:xfrm>
        </p:spPr>
        <p:txBody>
          <a:bodyPr anchor="ctr"/>
          <a:lstStyle/>
          <a:p>
            <a:pPr algn="ctr"/>
            <a:r>
              <a:rPr lang="en-IN" dirty="0" smtClean="0"/>
              <a:t>Hands-on</a:t>
            </a:r>
            <a:r>
              <a:rPr lang="en-US" dirty="0" smtClean="0"/>
              <a:t>: </a:t>
            </a:r>
            <a:r>
              <a:rPr lang="en-US" dirty="0"/>
              <a:t>Connect to Azure File Share </a:t>
            </a:r>
            <a:r>
              <a:rPr lang="en-US" dirty="0" smtClean="0"/>
              <a:t>Using Linux PC</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0510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xmlns="" id="{7A733E1E-77CE-430D-A90A-A2BFB319F7F1}"/>
              </a:ext>
            </a:extLst>
          </p:cNvPr>
          <p:cNvSpPr>
            <a:spLocks noGrp="1"/>
          </p:cNvSpPr>
          <p:nvPr>
            <p:ph type="body" sz="quarter" idx="12"/>
          </p:nvPr>
        </p:nvSpPr>
        <p:spPr>
          <a:xfrm>
            <a:off x="3464261" y="442455"/>
            <a:ext cx="4103688" cy="576956"/>
          </a:xfrm>
        </p:spPr>
        <p:txBody>
          <a:bodyPr/>
          <a:lstStyle/>
          <a:p>
            <a:r>
              <a:rPr lang="en-US" dirty="0"/>
              <a:t>Agenda</a:t>
            </a:r>
          </a:p>
        </p:txBody>
      </p:sp>
      <p:grpSp>
        <p:nvGrpSpPr>
          <p:cNvPr id="33" name="Group 32">
            <a:extLst>
              <a:ext uri="{FF2B5EF4-FFF2-40B4-BE49-F238E27FC236}">
                <a16:creationId xmlns:a16="http://schemas.microsoft.com/office/drawing/2014/main" xmlns="" id="{C4B8B867-6462-4D90-B5A4-213DC0445185}"/>
              </a:ext>
            </a:extLst>
          </p:cNvPr>
          <p:cNvGrpSpPr/>
          <p:nvPr/>
        </p:nvGrpSpPr>
        <p:grpSpPr>
          <a:xfrm>
            <a:off x="489744" y="1435717"/>
            <a:ext cx="2555620" cy="655194"/>
            <a:chOff x="478312" y="1356992"/>
            <a:chExt cx="2555620" cy="655194"/>
          </a:xfrm>
        </p:grpSpPr>
        <p:sp>
          <p:nvSpPr>
            <p:cNvPr id="34" name="Rectangle 33">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25</a:t>
              </a:r>
            </a:p>
          </p:txBody>
        </p:sp>
        <p:sp>
          <p:nvSpPr>
            <p:cNvPr id="35" name="TextBox 61">
              <a:extLst>
                <a:ext uri="{FF2B5EF4-FFF2-40B4-BE49-F238E27FC236}">
                  <a16:creationId xmlns:a16="http://schemas.microsoft.com/office/drawing/2014/main" xmlns="" id="{E0EC0A93-4CD1-4A8A-8EF3-35C9ADD2BC64}"/>
                </a:ext>
              </a:extLst>
            </p:cNvPr>
            <p:cNvSpPr txBox="1"/>
            <p:nvPr/>
          </p:nvSpPr>
          <p:spPr>
            <a:xfrm>
              <a:off x="1045112" y="1356992"/>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What is Azure Storage Replication</a:t>
              </a:r>
            </a:p>
          </p:txBody>
        </p:sp>
      </p:grpSp>
      <p:grpSp>
        <p:nvGrpSpPr>
          <p:cNvPr id="43" name="Group 42">
            <a:extLst>
              <a:ext uri="{FF2B5EF4-FFF2-40B4-BE49-F238E27FC236}">
                <a16:creationId xmlns:a16="http://schemas.microsoft.com/office/drawing/2014/main" xmlns="" id="{36588E5F-692E-47B3-B819-BE915E5298BA}"/>
              </a:ext>
            </a:extLst>
          </p:cNvPr>
          <p:cNvGrpSpPr/>
          <p:nvPr/>
        </p:nvGrpSpPr>
        <p:grpSpPr>
          <a:xfrm>
            <a:off x="497017" y="2224628"/>
            <a:ext cx="2698910" cy="627765"/>
            <a:chOff x="478312" y="2561909"/>
            <a:chExt cx="2698910" cy="627765"/>
          </a:xfrm>
        </p:grpSpPr>
        <p:sp>
          <p:nvSpPr>
            <p:cNvPr id="45" name="Rectangle 44">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26</a:t>
              </a:r>
            </a:p>
          </p:txBody>
        </p:sp>
        <p:sp>
          <p:nvSpPr>
            <p:cNvPr id="47"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Data Replication Options</a:t>
              </a:r>
            </a:p>
          </p:txBody>
        </p:sp>
      </p:grpSp>
      <p:grpSp>
        <p:nvGrpSpPr>
          <p:cNvPr id="49" name="Group 48">
            <a:extLst>
              <a:ext uri="{FF2B5EF4-FFF2-40B4-BE49-F238E27FC236}">
                <a16:creationId xmlns:a16="http://schemas.microsoft.com/office/drawing/2014/main" xmlns="" id="{DD41A8EC-C0B0-4266-BB09-12272752C542}"/>
              </a:ext>
            </a:extLst>
          </p:cNvPr>
          <p:cNvGrpSpPr/>
          <p:nvPr/>
        </p:nvGrpSpPr>
        <p:grpSpPr>
          <a:xfrm>
            <a:off x="489743" y="3079846"/>
            <a:ext cx="2768121" cy="562337"/>
            <a:chOff x="472327" y="3789165"/>
            <a:chExt cx="2768121" cy="562337"/>
          </a:xfrm>
        </p:grpSpPr>
        <p:sp>
          <p:nvSpPr>
            <p:cNvPr id="51" name="Rectangle 50">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27</a:t>
              </a:r>
            </a:p>
          </p:txBody>
        </p:sp>
        <p:sp>
          <p:nvSpPr>
            <p:cNvPr id="53"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Why Azure Import/Export service?</a:t>
              </a:r>
            </a:p>
          </p:txBody>
        </p:sp>
      </p:grpSp>
      <p:grpSp>
        <p:nvGrpSpPr>
          <p:cNvPr id="55" name="Group 54">
            <a:extLst>
              <a:ext uri="{FF2B5EF4-FFF2-40B4-BE49-F238E27FC236}">
                <a16:creationId xmlns:a16="http://schemas.microsoft.com/office/drawing/2014/main" xmlns="" id="{775CA73C-6C7C-47C6-B43F-5A0B66AAF756}"/>
              </a:ext>
            </a:extLst>
          </p:cNvPr>
          <p:cNvGrpSpPr/>
          <p:nvPr/>
        </p:nvGrpSpPr>
        <p:grpSpPr>
          <a:xfrm>
            <a:off x="497017" y="3833117"/>
            <a:ext cx="2548346" cy="738664"/>
            <a:chOff x="3178511" y="1380004"/>
            <a:chExt cx="2548346" cy="738664"/>
          </a:xfrm>
        </p:grpSpPr>
        <p:sp>
          <p:nvSpPr>
            <p:cNvPr id="57" name="Rectangle 56">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28</a:t>
              </a:r>
            </a:p>
          </p:txBody>
        </p:sp>
        <p:sp>
          <p:nvSpPr>
            <p:cNvPr id="58" name="TextBox 67">
              <a:extLst>
                <a:ext uri="{FF2B5EF4-FFF2-40B4-BE49-F238E27FC236}">
                  <a16:creationId xmlns:a16="http://schemas.microsoft.com/office/drawing/2014/main" xmlns="" id="{5A4FD135-835F-429E-9BCE-F56FCD14A3B7}"/>
                </a:ext>
              </a:extLst>
            </p:cNvPr>
            <p:cNvSpPr txBox="1"/>
            <p:nvPr/>
          </p:nvSpPr>
          <p:spPr>
            <a:xfrm>
              <a:off x="3738037" y="1380004"/>
              <a:ext cx="1988820" cy="73866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What is Azure </a:t>
              </a:r>
              <a:r>
                <a:rPr lang="en-US" sz="1400" b="1" dirty="0" smtClean="0">
                  <a:solidFill>
                    <a:prstClr val="black">
                      <a:lumMod val="50000"/>
                      <a:lumOff val="50000"/>
                    </a:prstClr>
                  </a:solidFill>
                  <a:latin typeface="Raleway"/>
                </a:rPr>
                <a:t>Import/Export </a:t>
              </a:r>
              <a:r>
                <a:rPr lang="en-US" sz="1400" b="1" dirty="0">
                  <a:solidFill>
                    <a:prstClr val="black">
                      <a:lumMod val="50000"/>
                      <a:lumOff val="50000"/>
                    </a:prstClr>
                  </a:solidFill>
                  <a:latin typeface="Raleway"/>
                </a:rPr>
                <a:t>service?</a:t>
              </a:r>
            </a:p>
          </p:txBody>
        </p:sp>
      </p:grpSp>
      <p:grpSp>
        <p:nvGrpSpPr>
          <p:cNvPr id="72" name="Group 71">
            <a:extLst>
              <a:ext uri="{FF2B5EF4-FFF2-40B4-BE49-F238E27FC236}">
                <a16:creationId xmlns:a16="http://schemas.microsoft.com/office/drawing/2014/main" xmlns="" id="{C4B8B867-6462-4D90-B5A4-213DC0445185}"/>
              </a:ext>
            </a:extLst>
          </p:cNvPr>
          <p:cNvGrpSpPr/>
          <p:nvPr/>
        </p:nvGrpSpPr>
        <p:grpSpPr>
          <a:xfrm>
            <a:off x="3464262" y="1328303"/>
            <a:ext cx="2555620" cy="784830"/>
            <a:chOff x="478312" y="1356992"/>
            <a:chExt cx="2555620" cy="784830"/>
          </a:xfrm>
        </p:grpSpPr>
        <p:sp>
          <p:nvSpPr>
            <p:cNvPr id="73" name="Rectangle 72">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29</a:t>
              </a:r>
            </a:p>
          </p:txBody>
        </p:sp>
        <p:sp>
          <p:nvSpPr>
            <p:cNvPr id="74" name="TextBox 61">
              <a:extLst>
                <a:ext uri="{FF2B5EF4-FFF2-40B4-BE49-F238E27FC236}">
                  <a16:creationId xmlns:a16="http://schemas.microsoft.com/office/drawing/2014/main" xmlns="" id="{E0EC0A93-4CD1-4A8A-8EF3-35C9ADD2BC64}"/>
                </a:ext>
              </a:extLst>
            </p:cNvPr>
            <p:cNvSpPr txBox="1"/>
            <p:nvPr/>
          </p:nvSpPr>
          <p:spPr>
            <a:xfrm>
              <a:off x="1045112" y="1356992"/>
              <a:ext cx="1988820" cy="7848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Why Azure </a:t>
              </a:r>
              <a:r>
                <a:rPr lang="en-US" sz="1500" b="1" dirty="0" smtClean="0">
                  <a:solidFill>
                    <a:prstClr val="black">
                      <a:lumMod val="50000"/>
                      <a:lumOff val="50000"/>
                    </a:prstClr>
                  </a:solidFill>
                  <a:latin typeface="Raleway"/>
                </a:rPr>
                <a:t>Import/Export </a:t>
              </a:r>
              <a:r>
                <a:rPr lang="en-US" sz="1500" b="1" dirty="0">
                  <a:solidFill>
                    <a:prstClr val="black">
                      <a:lumMod val="50000"/>
                      <a:lumOff val="50000"/>
                    </a:prstClr>
                  </a:solidFill>
                  <a:latin typeface="Raleway"/>
                </a:rPr>
                <a:t>service?</a:t>
              </a:r>
            </a:p>
          </p:txBody>
        </p:sp>
      </p:grpSp>
      <p:grpSp>
        <p:nvGrpSpPr>
          <p:cNvPr id="75" name="Group 74">
            <a:extLst>
              <a:ext uri="{FF2B5EF4-FFF2-40B4-BE49-F238E27FC236}">
                <a16:creationId xmlns:a16="http://schemas.microsoft.com/office/drawing/2014/main" xmlns="" id="{36588E5F-692E-47B3-B819-BE915E5298BA}"/>
              </a:ext>
            </a:extLst>
          </p:cNvPr>
          <p:cNvGrpSpPr/>
          <p:nvPr/>
        </p:nvGrpSpPr>
        <p:grpSpPr>
          <a:xfrm>
            <a:off x="3471535" y="2117213"/>
            <a:ext cx="2698910" cy="627765"/>
            <a:chOff x="478312" y="2561909"/>
            <a:chExt cx="2698910" cy="627765"/>
          </a:xfrm>
        </p:grpSpPr>
        <p:sp>
          <p:nvSpPr>
            <p:cNvPr id="76" name="Rectangle 75">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30</a:t>
              </a:r>
            </a:p>
          </p:txBody>
        </p:sp>
        <p:sp>
          <p:nvSpPr>
            <p:cNvPr id="77"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Azure </a:t>
              </a:r>
              <a:r>
                <a:rPr lang="en-US" sz="1400" b="1" dirty="0" smtClean="0">
                  <a:solidFill>
                    <a:prstClr val="black">
                      <a:lumMod val="50000"/>
                      <a:lumOff val="50000"/>
                    </a:prstClr>
                  </a:solidFill>
                  <a:latin typeface="Raleway"/>
                </a:rPr>
                <a:t>Import/Export </a:t>
              </a:r>
              <a:r>
                <a:rPr lang="en-US" sz="1400" b="1" dirty="0">
                  <a:solidFill>
                    <a:prstClr val="black">
                      <a:lumMod val="50000"/>
                      <a:lumOff val="50000"/>
                    </a:prstClr>
                  </a:solidFill>
                  <a:latin typeface="Raleway"/>
                </a:rPr>
                <a:t>Use Cases</a:t>
              </a:r>
            </a:p>
          </p:txBody>
        </p:sp>
      </p:grpSp>
      <p:grpSp>
        <p:nvGrpSpPr>
          <p:cNvPr id="78" name="Group 77">
            <a:extLst>
              <a:ext uri="{FF2B5EF4-FFF2-40B4-BE49-F238E27FC236}">
                <a16:creationId xmlns:a16="http://schemas.microsoft.com/office/drawing/2014/main" xmlns="" id="{DD41A8EC-C0B0-4266-BB09-12272752C542}"/>
              </a:ext>
            </a:extLst>
          </p:cNvPr>
          <p:cNvGrpSpPr/>
          <p:nvPr/>
        </p:nvGrpSpPr>
        <p:grpSpPr>
          <a:xfrm>
            <a:off x="3464261" y="2972432"/>
            <a:ext cx="2768121" cy="562337"/>
            <a:chOff x="472327" y="3789165"/>
            <a:chExt cx="2768121" cy="562337"/>
          </a:xfrm>
        </p:grpSpPr>
        <p:sp>
          <p:nvSpPr>
            <p:cNvPr id="79" name="Rectangle 78">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31</a:t>
              </a:r>
            </a:p>
          </p:txBody>
        </p:sp>
        <p:sp>
          <p:nvSpPr>
            <p:cNvPr id="80" name="TextBox 65">
              <a:extLst>
                <a:ext uri="{FF2B5EF4-FFF2-40B4-BE49-F238E27FC236}">
                  <a16:creationId xmlns:a16="http://schemas.microsoft.com/office/drawing/2014/main" xmlns="" id="{24DB2E7C-C7C6-4E99-AC93-674A9573B22C}"/>
                </a:ext>
              </a:extLst>
            </p:cNvPr>
            <p:cNvSpPr txBox="1"/>
            <p:nvPr/>
          </p:nvSpPr>
          <p:spPr>
            <a:xfrm>
              <a:off x="1003956" y="3789165"/>
              <a:ext cx="223649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Why Azure File </a:t>
              </a:r>
            </a:p>
            <a:p>
              <a:pPr defTabSz="914378"/>
              <a:r>
                <a:rPr lang="en-US" sz="1400" b="1" dirty="0" smtClean="0">
                  <a:solidFill>
                    <a:prstClr val="black">
                      <a:lumMod val="50000"/>
                      <a:lumOff val="50000"/>
                    </a:prstClr>
                  </a:solidFill>
                  <a:latin typeface="Raleway"/>
                </a:rPr>
                <a:t>Sync</a:t>
              </a:r>
              <a:endParaRPr lang="en-US" sz="1400" b="1" dirty="0">
                <a:solidFill>
                  <a:prstClr val="black">
                    <a:lumMod val="50000"/>
                    <a:lumOff val="50000"/>
                  </a:prstClr>
                </a:solidFill>
                <a:latin typeface="Raleway"/>
              </a:endParaRPr>
            </a:p>
          </p:txBody>
        </p:sp>
      </p:grpSp>
      <p:grpSp>
        <p:nvGrpSpPr>
          <p:cNvPr id="81" name="Group 80">
            <a:extLst>
              <a:ext uri="{FF2B5EF4-FFF2-40B4-BE49-F238E27FC236}">
                <a16:creationId xmlns:a16="http://schemas.microsoft.com/office/drawing/2014/main" xmlns="" id="{775CA73C-6C7C-47C6-B43F-5A0B66AAF756}"/>
              </a:ext>
            </a:extLst>
          </p:cNvPr>
          <p:cNvGrpSpPr/>
          <p:nvPr/>
        </p:nvGrpSpPr>
        <p:grpSpPr>
          <a:xfrm>
            <a:off x="3464262" y="3833117"/>
            <a:ext cx="2548346" cy="548640"/>
            <a:chOff x="3178511" y="1463546"/>
            <a:chExt cx="2548346" cy="548640"/>
          </a:xfrm>
        </p:grpSpPr>
        <p:sp>
          <p:nvSpPr>
            <p:cNvPr id="82" name="Rectangle 81">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32</a:t>
              </a:r>
            </a:p>
          </p:txBody>
        </p:sp>
        <p:sp>
          <p:nvSpPr>
            <p:cNvPr id="83" name="TextBox 67">
              <a:extLst>
                <a:ext uri="{FF2B5EF4-FFF2-40B4-BE49-F238E27FC236}">
                  <a16:creationId xmlns:a16="http://schemas.microsoft.com/office/drawing/2014/main" xmlns="" id="{5A4FD135-835F-429E-9BCE-F56FCD14A3B7}"/>
                </a:ext>
              </a:extLst>
            </p:cNvPr>
            <p:cNvSpPr txBox="1"/>
            <p:nvPr/>
          </p:nvSpPr>
          <p:spPr>
            <a:xfrm>
              <a:off x="3738037" y="1463546"/>
              <a:ext cx="198882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What is Azure File Sync</a:t>
              </a:r>
            </a:p>
          </p:txBody>
        </p:sp>
      </p:grpSp>
      <p:grpSp>
        <p:nvGrpSpPr>
          <p:cNvPr id="84" name="Group 83">
            <a:extLst>
              <a:ext uri="{FF2B5EF4-FFF2-40B4-BE49-F238E27FC236}">
                <a16:creationId xmlns:a16="http://schemas.microsoft.com/office/drawing/2014/main" xmlns="" id="{C4B8B867-6462-4D90-B5A4-213DC0445185}"/>
              </a:ext>
            </a:extLst>
          </p:cNvPr>
          <p:cNvGrpSpPr/>
          <p:nvPr/>
        </p:nvGrpSpPr>
        <p:grpSpPr>
          <a:xfrm>
            <a:off x="6199200" y="1328303"/>
            <a:ext cx="2555620" cy="655194"/>
            <a:chOff x="478312" y="1356992"/>
            <a:chExt cx="2555620" cy="655194"/>
          </a:xfrm>
        </p:grpSpPr>
        <p:sp>
          <p:nvSpPr>
            <p:cNvPr id="85" name="Rectangle 84">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33</a:t>
              </a:r>
            </a:p>
          </p:txBody>
        </p:sp>
        <p:sp>
          <p:nvSpPr>
            <p:cNvPr id="86" name="TextBox 61">
              <a:extLst>
                <a:ext uri="{FF2B5EF4-FFF2-40B4-BE49-F238E27FC236}">
                  <a16:creationId xmlns:a16="http://schemas.microsoft.com/office/drawing/2014/main" xmlns="" id="{E0EC0A93-4CD1-4A8A-8EF3-35C9ADD2BC64}"/>
                </a:ext>
              </a:extLst>
            </p:cNvPr>
            <p:cNvSpPr txBox="1"/>
            <p:nvPr/>
          </p:nvSpPr>
          <p:spPr>
            <a:xfrm>
              <a:off x="1045112" y="1356992"/>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a:solidFill>
                    <a:prstClr val="black">
                      <a:lumMod val="50000"/>
                      <a:lumOff val="50000"/>
                    </a:prstClr>
                  </a:solidFill>
                  <a:latin typeface="Raleway"/>
                </a:rPr>
                <a:t>Azure BLOB Storage Backup</a:t>
              </a:r>
            </a:p>
          </p:txBody>
        </p:sp>
      </p:grpSp>
      <p:grpSp>
        <p:nvGrpSpPr>
          <p:cNvPr id="87" name="Group 86">
            <a:extLst>
              <a:ext uri="{FF2B5EF4-FFF2-40B4-BE49-F238E27FC236}">
                <a16:creationId xmlns:a16="http://schemas.microsoft.com/office/drawing/2014/main" xmlns="" id="{36588E5F-692E-47B3-B819-BE915E5298BA}"/>
              </a:ext>
            </a:extLst>
          </p:cNvPr>
          <p:cNvGrpSpPr/>
          <p:nvPr/>
        </p:nvGrpSpPr>
        <p:grpSpPr>
          <a:xfrm>
            <a:off x="6206473" y="2117213"/>
            <a:ext cx="2698910" cy="627765"/>
            <a:chOff x="478312" y="2561909"/>
            <a:chExt cx="2698910" cy="627765"/>
          </a:xfrm>
        </p:grpSpPr>
        <p:sp>
          <p:nvSpPr>
            <p:cNvPr id="88" name="Rectangle 87">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34</a:t>
              </a:r>
            </a:p>
          </p:txBody>
        </p:sp>
        <p:sp>
          <p:nvSpPr>
            <p:cNvPr id="89" name="TextBox 63">
              <a:extLst>
                <a:ext uri="{FF2B5EF4-FFF2-40B4-BE49-F238E27FC236}">
                  <a16:creationId xmlns:a16="http://schemas.microsoft.com/office/drawing/2014/main" xmlns="" id="{6FC67BF3-9A15-41AB-8127-DE51184EB928}"/>
                </a:ext>
              </a:extLst>
            </p:cNvPr>
            <p:cNvSpPr txBox="1"/>
            <p:nvPr/>
          </p:nvSpPr>
          <p:spPr>
            <a:xfrm>
              <a:off x="1019679" y="2561909"/>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Azure BLOB Storage Backup options</a:t>
              </a:r>
            </a:p>
          </p:txBody>
        </p:sp>
      </p:grpSp>
      <p:grpSp>
        <p:nvGrpSpPr>
          <p:cNvPr id="90" name="Group 89">
            <a:extLst>
              <a:ext uri="{FF2B5EF4-FFF2-40B4-BE49-F238E27FC236}">
                <a16:creationId xmlns:a16="http://schemas.microsoft.com/office/drawing/2014/main" xmlns="" id="{DD41A8EC-C0B0-4266-BB09-12272752C542}"/>
              </a:ext>
            </a:extLst>
          </p:cNvPr>
          <p:cNvGrpSpPr/>
          <p:nvPr/>
        </p:nvGrpSpPr>
        <p:grpSpPr>
          <a:xfrm>
            <a:off x="6199199" y="2972432"/>
            <a:ext cx="2768121" cy="562337"/>
            <a:chOff x="472327" y="3789165"/>
            <a:chExt cx="2768121" cy="562337"/>
          </a:xfrm>
        </p:grpSpPr>
        <p:sp>
          <p:nvSpPr>
            <p:cNvPr id="91" name="Rectangle 90">
              <a:extLst>
                <a:ext uri="{FF2B5EF4-FFF2-40B4-BE49-F238E27FC236}">
                  <a16:creationId xmlns:a16="http://schemas.microsoft.com/office/drawing/2014/main" xmlns="" id="{D3D237CD-127D-42AA-BC71-928B45A0799E}"/>
                </a:ext>
              </a:extLst>
            </p:cNvPr>
            <p:cNvSpPr/>
            <p:nvPr/>
          </p:nvSpPr>
          <p:spPr>
            <a:xfrm>
              <a:off x="472327" y="3802862"/>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35</a:t>
              </a:r>
            </a:p>
          </p:txBody>
        </p:sp>
        <p:sp>
          <p:nvSpPr>
            <p:cNvPr id="92" name="TextBox 65">
              <a:extLst>
                <a:ext uri="{FF2B5EF4-FFF2-40B4-BE49-F238E27FC236}">
                  <a16:creationId xmlns:a16="http://schemas.microsoft.com/office/drawing/2014/main" xmlns="" id="{24DB2E7C-C7C6-4E99-AC93-674A9573B22C}"/>
                </a:ext>
              </a:extLst>
            </p:cNvPr>
            <p:cNvSpPr txBox="1"/>
            <p:nvPr/>
          </p:nvSpPr>
          <p:spPr>
            <a:xfrm>
              <a:off x="1003956" y="3789165"/>
              <a:ext cx="2236492" cy="307777"/>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Why Azure CDN</a:t>
              </a:r>
            </a:p>
          </p:txBody>
        </p:sp>
      </p:grpSp>
      <p:grpSp>
        <p:nvGrpSpPr>
          <p:cNvPr id="93" name="Group 92">
            <a:extLst>
              <a:ext uri="{FF2B5EF4-FFF2-40B4-BE49-F238E27FC236}">
                <a16:creationId xmlns:a16="http://schemas.microsoft.com/office/drawing/2014/main" xmlns="" id="{775CA73C-6C7C-47C6-B43F-5A0B66AAF756}"/>
              </a:ext>
            </a:extLst>
          </p:cNvPr>
          <p:cNvGrpSpPr/>
          <p:nvPr/>
        </p:nvGrpSpPr>
        <p:grpSpPr>
          <a:xfrm>
            <a:off x="6199200" y="3833117"/>
            <a:ext cx="2548346" cy="548640"/>
            <a:chOff x="3178511" y="1463546"/>
            <a:chExt cx="2548346" cy="548640"/>
          </a:xfrm>
        </p:grpSpPr>
        <p:sp>
          <p:nvSpPr>
            <p:cNvPr id="94" name="Rectangle 93">
              <a:extLst>
                <a:ext uri="{FF2B5EF4-FFF2-40B4-BE49-F238E27FC236}">
                  <a16:creationId xmlns:a16="http://schemas.microsoft.com/office/drawing/2014/main" xmlns="" id="{41B6E695-EDEA-4268-8946-9AC9AF07F21A}"/>
                </a:ext>
              </a:extLst>
            </p:cNvPr>
            <p:cNvSpPr/>
            <p:nvPr/>
          </p:nvSpPr>
          <p:spPr>
            <a:xfrm>
              <a:off x="3178511" y="1463546"/>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a:solidFill>
                    <a:prstClr val="white"/>
                  </a:solidFill>
                  <a:latin typeface="Raleway"/>
                </a:rPr>
                <a:t>36</a:t>
              </a:r>
            </a:p>
          </p:txBody>
        </p:sp>
        <p:sp>
          <p:nvSpPr>
            <p:cNvPr id="95" name="TextBox 67">
              <a:extLst>
                <a:ext uri="{FF2B5EF4-FFF2-40B4-BE49-F238E27FC236}">
                  <a16:creationId xmlns:a16="http://schemas.microsoft.com/office/drawing/2014/main" xmlns="" id="{5A4FD135-835F-429E-9BCE-F56FCD14A3B7}"/>
                </a:ext>
              </a:extLst>
            </p:cNvPr>
            <p:cNvSpPr txBox="1"/>
            <p:nvPr/>
          </p:nvSpPr>
          <p:spPr>
            <a:xfrm>
              <a:off x="3738037" y="1463546"/>
              <a:ext cx="1988820" cy="307777"/>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a:solidFill>
                    <a:prstClr val="black">
                      <a:lumMod val="50000"/>
                      <a:lumOff val="50000"/>
                    </a:prstClr>
                  </a:solidFill>
                  <a:latin typeface="Raleway"/>
                </a:rPr>
                <a:t>What is Azure CDN?</a:t>
              </a:r>
            </a:p>
          </p:txBody>
        </p:sp>
      </p:grpSp>
      <p:pic>
        <p:nvPicPr>
          <p:cNvPr id="39" name="Picture 38">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68649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Azure </a:t>
            </a:r>
            <a:r>
              <a:rPr lang="en-IN" dirty="0" smtClean="0"/>
              <a:t>Table Storage</a:t>
            </a:r>
            <a:endParaRPr lang="en-US" dirty="0"/>
          </a:p>
        </p:txBody>
      </p:sp>
      <p:pic>
        <p:nvPicPr>
          <p:cNvPr id="2" name="Picture 1"/>
          <p:cNvPicPr>
            <a:picLocks noChangeAspect="1"/>
          </p:cNvPicPr>
          <p:nvPr/>
        </p:nvPicPr>
        <p:blipFill>
          <a:blip r:embed="rId2"/>
          <a:srcRect/>
          <a:stretch/>
        </p:blipFill>
        <p:spPr>
          <a:xfrm>
            <a:off x="1203416" y="2147488"/>
            <a:ext cx="1139092" cy="1139092"/>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10741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Why Azure Table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52033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Azure Table Storage?</a:t>
            </a:r>
          </a:p>
        </p:txBody>
      </p:sp>
      <p:sp>
        <p:nvSpPr>
          <p:cNvPr id="22" name="Rectangle 21">
            <a:extLst>
              <a:ext uri="{FF2B5EF4-FFF2-40B4-BE49-F238E27FC236}">
                <a16:creationId xmlns="" xmlns:a16="http://schemas.microsoft.com/office/drawing/2014/main" id="{0B7C52FA-37BA-4A12-A7AC-BA88C9060422}"/>
              </a:ext>
            </a:extLst>
          </p:cNvPr>
          <p:cNvSpPr/>
          <p:nvPr/>
        </p:nvSpPr>
        <p:spPr>
          <a:xfrm>
            <a:off x="1289488" y="1090312"/>
            <a:ext cx="871270" cy="716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Freeform 13">
            <a:extLst>
              <a:ext uri="{FF2B5EF4-FFF2-40B4-BE49-F238E27FC236}">
                <a16:creationId xmlns="" xmlns:a16="http://schemas.microsoft.com/office/drawing/2014/main" id="{AE4122A5-78CC-4B60-B043-DBF8A267138D}"/>
              </a:ext>
            </a:extLst>
          </p:cNvPr>
          <p:cNvSpPr>
            <a:spLocks/>
          </p:cNvSpPr>
          <p:nvPr/>
        </p:nvSpPr>
        <p:spPr bwMode="auto">
          <a:xfrm>
            <a:off x="2390157" y="1089036"/>
            <a:ext cx="4835305" cy="1025741"/>
          </a:xfrm>
          <a:custGeom>
            <a:avLst/>
            <a:gdLst>
              <a:gd name="T0" fmla="*/ 2085 w 2085"/>
              <a:gd name="T1" fmla="*/ 0 h 1142"/>
              <a:gd name="T2" fmla="*/ 0 w 2085"/>
              <a:gd name="T3" fmla="*/ 0 h 1142"/>
              <a:gd name="T4" fmla="*/ 0 w 2085"/>
              <a:gd name="T5" fmla="*/ 798 h 1142"/>
              <a:gd name="T6" fmla="*/ 1591 w 2085"/>
              <a:gd name="T7" fmla="*/ 798 h 1142"/>
              <a:gd name="T8" fmla="*/ 1763 w 2085"/>
              <a:gd name="T9" fmla="*/ 1142 h 1142"/>
              <a:gd name="T10" fmla="*/ 1935 w 2085"/>
              <a:gd name="T11" fmla="*/ 798 h 1142"/>
              <a:gd name="T12" fmla="*/ 2085 w 2085"/>
              <a:gd name="T13" fmla="*/ 798 h 1142"/>
              <a:gd name="T14" fmla="*/ 2085 w 2085"/>
              <a:gd name="T15" fmla="*/ 0 h 1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5" h="1142">
                <a:moveTo>
                  <a:pt x="2085" y="0"/>
                </a:moveTo>
                <a:lnTo>
                  <a:pt x="0" y="0"/>
                </a:lnTo>
                <a:lnTo>
                  <a:pt x="0" y="798"/>
                </a:lnTo>
                <a:lnTo>
                  <a:pt x="1591" y="798"/>
                </a:lnTo>
                <a:lnTo>
                  <a:pt x="1763" y="1142"/>
                </a:lnTo>
                <a:lnTo>
                  <a:pt x="1935" y="798"/>
                </a:lnTo>
                <a:lnTo>
                  <a:pt x="2085" y="798"/>
                </a:lnTo>
                <a:lnTo>
                  <a:pt x="208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4" name="Freeform 14">
            <a:extLst>
              <a:ext uri="{FF2B5EF4-FFF2-40B4-BE49-F238E27FC236}">
                <a16:creationId xmlns="" xmlns:a16="http://schemas.microsoft.com/office/drawing/2014/main" id="{F8B396F8-791B-4581-A5F2-B483C8D6E679}"/>
              </a:ext>
            </a:extLst>
          </p:cNvPr>
          <p:cNvSpPr>
            <a:spLocks/>
          </p:cNvSpPr>
          <p:nvPr/>
        </p:nvSpPr>
        <p:spPr bwMode="auto">
          <a:xfrm>
            <a:off x="2350183" y="1931393"/>
            <a:ext cx="4869767" cy="1029334"/>
          </a:xfrm>
          <a:custGeom>
            <a:avLst/>
            <a:gdLst>
              <a:gd name="T0" fmla="*/ 1956 w 2085"/>
              <a:gd name="T1" fmla="*/ 0 h 1146"/>
              <a:gd name="T2" fmla="*/ 1763 w 2085"/>
              <a:gd name="T3" fmla="*/ 385 h 1146"/>
              <a:gd name="T4" fmla="*/ 1571 w 2085"/>
              <a:gd name="T5" fmla="*/ 0 h 1146"/>
              <a:gd name="T6" fmla="*/ 0 w 2085"/>
              <a:gd name="T7" fmla="*/ 0 h 1146"/>
              <a:gd name="T8" fmla="*/ 0 w 2085"/>
              <a:gd name="T9" fmla="*/ 798 h 1146"/>
              <a:gd name="T10" fmla="*/ 1590 w 2085"/>
              <a:gd name="T11" fmla="*/ 798 h 1146"/>
              <a:gd name="T12" fmla="*/ 1764 w 2085"/>
              <a:gd name="T13" fmla="*/ 1146 h 1146"/>
              <a:gd name="T14" fmla="*/ 1938 w 2085"/>
              <a:gd name="T15" fmla="*/ 798 h 1146"/>
              <a:gd name="T16" fmla="*/ 2085 w 2085"/>
              <a:gd name="T17" fmla="*/ 798 h 1146"/>
              <a:gd name="T18" fmla="*/ 2085 w 2085"/>
              <a:gd name="T19" fmla="*/ 0 h 1146"/>
              <a:gd name="T20" fmla="*/ 1956 w 2085"/>
              <a:gd name="T21"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5" h="1146">
                <a:moveTo>
                  <a:pt x="1956" y="0"/>
                </a:moveTo>
                <a:lnTo>
                  <a:pt x="1763" y="385"/>
                </a:lnTo>
                <a:lnTo>
                  <a:pt x="1571" y="0"/>
                </a:lnTo>
                <a:lnTo>
                  <a:pt x="0" y="0"/>
                </a:lnTo>
                <a:lnTo>
                  <a:pt x="0" y="798"/>
                </a:lnTo>
                <a:lnTo>
                  <a:pt x="1590" y="798"/>
                </a:lnTo>
                <a:lnTo>
                  <a:pt x="1764" y="1146"/>
                </a:lnTo>
                <a:lnTo>
                  <a:pt x="1938" y="798"/>
                </a:lnTo>
                <a:lnTo>
                  <a:pt x="2085" y="798"/>
                </a:lnTo>
                <a:lnTo>
                  <a:pt x="2085" y="0"/>
                </a:lnTo>
                <a:lnTo>
                  <a:pt x="195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6" name="Freeform 14">
            <a:extLst>
              <a:ext uri="{FF2B5EF4-FFF2-40B4-BE49-F238E27FC236}">
                <a16:creationId xmlns="" xmlns:a16="http://schemas.microsoft.com/office/drawing/2014/main" id="{F69CC111-94F8-4E02-835E-1D31C22E0602}"/>
              </a:ext>
            </a:extLst>
          </p:cNvPr>
          <p:cNvSpPr>
            <a:spLocks/>
          </p:cNvSpPr>
          <p:nvPr/>
        </p:nvSpPr>
        <p:spPr bwMode="auto">
          <a:xfrm>
            <a:off x="2350183" y="2766735"/>
            <a:ext cx="4869767" cy="1029334"/>
          </a:xfrm>
          <a:custGeom>
            <a:avLst/>
            <a:gdLst>
              <a:gd name="T0" fmla="*/ 1956 w 2085"/>
              <a:gd name="T1" fmla="*/ 0 h 1146"/>
              <a:gd name="T2" fmla="*/ 1763 w 2085"/>
              <a:gd name="T3" fmla="*/ 385 h 1146"/>
              <a:gd name="T4" fmla="*/ 1571 w 2085"/>
              <a:gd name="T5" fmla="*/ 0 h 1146"/>
              <a:gd name="T6" fmla="*/ 0 w 2085"/>
              <a:gd name="T7" fmla="*/ 0 h 1146"/>
              <a:gd name="T8" fmla="*/ 0 w 2085"/>
              <a:gd name="T9" fmla="*/ 798 h 1146"/>
              <a:gd name="T10" fmla="*/ 1590 w 2085"/>
              <a:gd name="T11" fmla="*/ 798 h 1146"/>
              <a:gd name="T12" fmla="*/ 1764 w 2085"/>
              <a:gd name="T13" fmla="*/ 1146 h 1146"/>
              <a:gd name="T14" fmla="*/ 1938 w 2085"/>
              <a:gd name="T15" fmla="*/ 798 h 1146"/>
              <a:gd name="T16" fmla="*/ 2085 w 2085"/>
              <a:gd name="T17" fmla="*/ 798 h 1146"/>
              <a:gd name="T18" fmla="*/ 2085 w 2085"/>
              <a:gd name="T19" fmla="*/ 0 h 1146"/>
              <a:gd name="T20" fmla="*/ 1956 w 2085"/>
              <a:gd name="T21"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5" h="1146">
                <a:moveTo>
                  <a:pt x="1956" y="0"/>
                </a:moveTo>
                <a:lnTo>
                  <a:pt x="1763" y="385"/>
                </a:lnTo>
                <a:lnTo>
                  <a:pt x="1571" y="0"/>
                </a:lnTo>
                <a:lnTo>
                  <a:pt x="0" y="0"/>
                </a:lnTo>
                <a:lnTo>
                  <a:pt x="0" y="798"/>
                </a:lnTo>
                <a:lnTo>
                  <a:pt x="1590" y="798"/>
                </a:lnTo>
                <a:lnTo>
                  <a:pt x="1764" y="1146"/>
                </a:lnTo>
                <a:lnTo>
                  <a:pt x="1938" y="798"/>
                </a:lnTo>
                <a:lnTo>
                  <a:pt x="2085" y="798"/>
                </a:lnTo>
                <a:lnTo>
                  <a:pt x="2085" y="0"/>
                </a:lnTo>
                <a:lnTo>
                  <a:pt x="195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7" name="Rectangle 26">
            <a:extLst>
              <a:ext uri="{FF2B5EF4-FFF2-40B4-BE49-F238E27FC236}">
                <a16:creationId xmlns="" xmlns:a16="http://schemas.microsoft.com/office/drawing/2014/main" id="{9A7A1001-DA70-4E7E-8DA0-DACD7447E25F}"/>
              </a:ext>
            </a:extLst>
          </p:cNvPr>
          <p:cNvSpPr/>
          <p:nvPr/>
        </p:nvSpPr>
        <p:spPr>
          <a:xfrm>
            <a:off x="1282285" y="1933803"/>
            <a:ext cx="877479" cy="7167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 xmlns:a16="http://schemas.microsoft.com/office/drawing/2014/main" id="{6C95246D-2A38-404A-93C6-1F2E97B0A3A0}"/>
              </a:ext>
            </a:extLst>
          </p:cNvPr>
          <p:cNvSpPr/>
          <p:nvPr/>
        </p:nvSpPr>
        <p:spPr>
          <a:xfrm>
            <a:off x="1291810" y="2757187"/>
            <a:ext cx="877479" cy="7167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 xmlns:a16="http://schemas.microsoft.com/office/drawing/2014/main" id="{E706B9BB-727E-4FFF-82EF-F7E83F12E5F9}"/>
              </a:ext>
            </a:extLst>
          </p:cNvPr>
          <p:cNvSpPr txBox="1"/>
          <p:nvPr/>
        </p:nvSpPr>
        <p:spPr>
          <a:xfrm>
            <a:off x="1275083" y="1128289"/>
            <a:ext cx="8690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01</a:t>
            </a:r>
            <a:endParaRPr kumimoji="0" lang="en-GB" sz="4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TextBox 30">
            <a:extLst>
              <a:ext uri="{FF2B5EF4-FFF2-40B4-BE49-F238E27FC236}">
                <a16:creationId xmlns="" xmlns:a16="http://schemas.microsoft.com/office/drawing/2014/main" id="{4AA4EEA0-1563-4FE4-966F-F75611D0FEA6}"/>
              </a:ext>
            </a:extLst>
          </p:cNvPr>
          <p:cNvSpPr txBox="1"/>
          <p:nvPr/>
        </p:nvSpPr>
        <p:spPr>
          <a:xfrm>
            <a:off x="1267025" y="1925446"/>
            <a:ext cx="8863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en-US" sz="4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2</a:t>
            </a:r>
            <a:endParaRPr kumimoji="0" lang="en-GB" sz="4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2" name="TextBox 31">
            <a:extLst>
              <a:ext uri="{FF2B5EF4-FFF2-40B4-BE49-F238E27FC236}">
                <a16:creationId xmlns="" xmlns:a16="http://schemas.microsoft.com/office/drawing/2014/main" id="{6CF2BCA6-E21C-4F9B-9098-BE583FBBB905}"/>
              </a:ext>
            </a:extLst>
          </p:cNvPr>
          <p:cNvSpPr txBox="1"/>
          <p:nvPr/>
        </p:nvSpPr>
        <p:spPr>
          <a:xfrm>
            <a:off x="1275083" y="2785638"/>
            <a:ext cx="8690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en-US" sz="4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3</a:t>
            </a:r>
            <a:endParaRPr kumimoji="0" lang="en-GB" sz="4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 name="TextBox 33">
            <a:extLst>
              <a:ext uri="{FF2B5EF4-FFF2-40B4-BE49-F238E27FC236}">
                <a16:creationId xmlns="" xmlns:a16="http://schemas.microsoft.com/office/drawing/2014/main" id="{B30D464A-893D-4F9E-814C-A42B9D77FC2A}"/>
              </a:ext>
            </a:extLst>
          </p:cNvPr>
          <p:cNvSpPr txBox="1"/>
          <p:nvPr/>
        </p:nvSpPr>
        <p:spPr>
          <a:xfrm>
            <a:off x="2549599" y="1275351"/>
            <a:ext cx="3734559" cy="338554"/>
          </a:xfrm>
          <a:prstGeom prst="rect">
            <a:avLst/>
          </a:prstGeom>
          <a:noFill/>
        </p:spPr>
        <p:txBody>
          <a:bodyPr wrap="square" rtlCol="0">
            <a:spAutoFit/>
          </a:bodyPr>
          <a:lstStyle/>
          <a:p>
            <a:pPr lvl="0" algn="just" defTabSz="914400">
              <a:defRPr/>
            </a:pPr>
            <a:r>
              <a:rPr lang="en-US" sz="1600" dirty="0" smtClean="0">
                <a:solidFill>
                  <a:srgbClr val="FFFFFF"/>
                </a:solidFill>
                <a:latin typeface="Open Sans" panose="020B0606030504020204" pitchFamily="34" charset="0"/>
              </a:rPr>
              <a:t>Stores Structured </a:t>
            </a:r>
            <a:r>
              <a:rPr lang="en-US" sz="1600" dirty="0">
                <a:solidFill>
                  <a:srgbClr val="FFFFFF"/>
                </a:solidFill>
                <a:latin typeface="Open Sans" panose="020B0606030504020204" pitchFamily="34" charset="0"/>
              </a:rPr>
              <a:t>NoSQL data in the cloud</a:t>
            </a:r>
            <a:endParaRPr kumimoji="0" lang="en-GB" sz="1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5" name="TextBox 34">
            <a:extLst>
              <a:ext uri="{FF2B5EF4-FFF2-40B4-BE49-F238E27FC236}">
                <a16:creationId xmlns="" xmlns:a16="http://schemas.microsoft.com/office/drawing/2014/main" id="{ED64E5A0-0AAD-459C-A73A-5D7E7B6626CD}"/>
              </a:ext>
            </a:extLst>
          </p:cNvPr>
          <p:cNvSpPr txBox="1"/>
          <p:nvPr/>
        </p:nvSpPr>
        <p:spPr>
          <a:xfrm>
            <a:off x="2674970" y="2145096"/>
            <a:ext cx="3734559" cy="338554"/>
          </a:xfrm>
          <a:prstGeom prst="rect">
            <a:avLst/>
          </a:prstGeom>
          <a:noFill/>
        </p:spPr>
        <p:txBody>
          <a:bodyPr wrap="square" rtlCol="0">
            <a:spAutoFit/>
          </a:bodyPr>
          <a:lstStyle/>
          <a:p>
            <a:pPr lvl="0" algn="just" defTabSz="914400">
              <a:defRPr/>
            </a:pPr>
            <a:r>
              <a:rPr lang="en-US" sz="1600" dirty="0" smtClean="0">
                <a:solidFill>
                  <a:srgbClr val="FFFFFF"/>
                </a:solidFill>
                <a:latin typeface="Open Sans" panose="020B0606030504020204" pitchFamily="34" charset="0"/>
              </a:rPr>
              <a:t>Fast </a:t>
            </a:r>
            <a:r>
              <a:rPr lang="en-US" sz="1600" dirty="0">
                <a:solidFill>
                  <a:srgbClr val="FFFFFF"/>
                </a:solidFill>
                <a:latin typeface="Open Sans" panose="020B0606030504020204" pitchFamily="34" charset="0"/>
              </a:rPr>
              <a:t>and cost-effective </a:t>
            </a:r>
            <a:endParaRPr kumimoji="0" lang="en-GB" sz="1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6" name="TextBox 35">
            <a:extLst>
              <a:ext uri="{FF2B5EF4-FFF2-40B4-BE49-F238E27FC236}">
                <a16:creationId xmlns="" xmlns:a16="http://schemas.microsoft.com/office/drawing/2014/main" id="{C3E62F1D-74E4-4B10-A569-DD2CAFE642AA}"/>
              </a:ext>
            </a:extLst>
          </p:cNvPr>
          <p:cNvSpPr txBox="1"/>
          <p:nvPr/>
        </p:nvSpPr>
        <p:spPr>
          <a:xfrm>
            <a:off x="2549599" y="2930934"/>
            <a:ext cx="3734559" cy="584775"/>
          </a:xfrm>
          <a:prstGeom prst="rect">
            <a:avLst/>
          </a:prstGeom>
          <a:noFill/>
        </p:spPr>
        <p:txBody>
          <a:bodyPr wrap="square" rtlCol="0">
            <a:spAutoFit/>
          </a:bodyPr>
          <a:lstStyle/>
          <a:p>
            <a:pPr lvl="0" defTabSz="914400">
              <a:defRPr/>
            </a:pPr>
            <a:r>
              <a:rPr lang="en-US" sz="1600" dirty="0" smtClean="0">
                <a:solidFill>
                  <a:srgbClr val="FFFFFF"/>
                </a:solidFill>
                <a:latin typeface="Open Sans" panose="020B0606030504020204" pitchFamily="34" charset="0"/>
              </a:rPr>
              <a:t>Can be used to </a:t>
            </a:r>
            <a:r>
              <a:rPr lang="en-US" sz="1600" dirty="0">
                <a:solidFill>
                  <a:srgbClr val="FFFFFF"/>
                </a:solidFill>
                <a:latin typeface="Open Sans" panose="020B0606030504020204" pitchFamily="34" charset="0"/>
              </a:rPr>
              <a:t>store flexible datasets </a:t>
            </a:r>
            <a:endParaRPr kumimoji="0" lang="en-GB" sz="1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6" name="Freeform 14">
            <a:extLst>
              <a:ext uri="{FF2B5EF4-FFF2-40B4-BE49-F238E27FC236}">
                <a16:creationId xmlns="" xmlns:a16="http://schemas.microsoft.com/office/drawing/2014/main" id="{F69CC111-94F8-4E02-835E-1D31C22E0602}"/>
              </a:ext>
            </a:extLst>
          </p:cNvPr>
          <p:cNvSpPr>
            <a:spLocks/>
          </p:cNvSpPr>
          <p:nvPr/>
        </p:nvSpPr>
        <p:spPr bwMode="auto">
          <a:xfrm>
            <a:off x="2353972" y="3598904"/>
            <a:ext cx="4871490" cy="1029334"/>
          </a:xfrm>
          <a:custGeom>
            <a:avLst/>
            <a:gdLst>
              <a:gd name="T0" fmla="*/ 1956 w 2085"/>
              <a:gd name="T1" fmla="*/ 0 h 1146"/>
              <a:gd name="T2" fmla="*/ 1763 w 2085"/>
              <a:gd name="T3" fmla="*/ 385 h 1146"/>
              <a:gd name="T4" fmla="*/ 1571 w 2085"/>
              <a:gd name="T5" fmla="*/ 0 h 1146"/>
              <a:gd name="T6" fmla="*/ 0 w 2085"/>
              <a:gd name="T7" fmla="*/ 0 h 1146"/>
              <a:gd name="T8" fmla="*/ 0 w 2085"/>
              <a:gd name="T9" fmla="*/ 798 h 1146"/>
              <a:gd name="T10" fmla="*/ 1590 w 2085"/>
              <a:gd name="T11" fmla="*/ 798 h 1146"/>
              <a:gd name="T12" fmla="*/ 1764 w 2085"/>
              <a:gd name="T13" fmla="*/ 1146 h 1146"/>
              <a:gd name="T14" fmla="*/ 1938 w 2085"/>
              <a:gd name="T15" fmla="*/ 798 h 1146"/>
              <a:gd name="T16" fmla="*/ 2085 w 2085"/>
              <a:gd name="T17" fmla="*/ 798 h 1146"/>
              <a:gd name="T18" fmla="*/ 2085 w 2085"/>
              <a:gd name="T19" fmla="*/ 0 h 1146"/>
              <a:gd name="T20" fmla="*/ 1956 w 2085"/>
              <a:gd name="T21"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5" h="1146">
                <a:moveTo>
                  <a:pt x="1956" y="0"/>
                </a:moveTo>
                <a:lnTo>
                  <a:pt x="1763" y="385"/>
                </a:lnTo>
                <a:lnTo>
                  <a:pt x="1571" y="0"/>
                </a:lnTo>
                <a:lnTo>
                  <a:pt x="0" y="0"/>
                </a:lnTo>
                <a:lnTo>
                  <a:pt x="0" y="798"/>
                </a:lnTo>
                <a:lnTo>
                  <a:pt x="1590" y="798"/>
                </a:lnTo>
                <a:lnTo>
                  <a:pt x="1764" y="1146"/>
                </a:lnTo>
                <a:lnTo>
                  <a:pt x="1938" y="798"/>
                </a:lnTo>
                <a:lnTo>
                  <a:pt x="2085" y="798"/>
                </a:lnTo>
                <a:lnTo>
                  <a:pt x="2085" y="0"/>
                </a:lnTo>
                <a:lnTo>
                  <a:pt x="1956"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47" name="Rectangle 46">
            <a:extLst>
              <a:ext uri="{FF2B5EF4-FFF2-40B4-BE49-F238E27FC236}">
                <a16:creationId xmlns="" xmlns:a16="http://schemas.microsoft.com/office/drawing/2014/main" id="{6C95246D-2A38-404A-93C6-1F2E97B0A3A0}"/>
              </a:ext>
            </a:extLst>
          </p:cNvPr>
          <p:cNvSpPr/>
          <p:nvPr/>
        </p:nvSpPr>
        <p:spPr>
          <a:xfrm>
            <a:off x="1291810" y="3579305"/>
            <a:ext cx="877479" cy="7167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TextBox 47">
            <a:extLst>
              <a:ext uri="{FF2B5EF4-FFF2-40B4-BE49-F238E27FC236}">
                <a16:creationId xmlns="" xmlns:a16="http://schemas.microsoft.com/office/drawing/2014/main" id="{6CF2BCA6-E21C-4F9B-9098-BE583FBBB905}"/>
              </a:ext>
            </a:extLst>
          </p:cNvPr>
          <p:cNvSpPr txBox="1"/>
          <p:nvPr/>
        </p:nvSpPr>
        <p:spPr>
          <a:xfrm>
            <a:off x="1278872" y="3598881"/>
            <a:ext cx="88499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dirty="0" smtClean="0">
                <a:ln>
                  <a:noFill/>
                </a:ln>
                <a:solidFill>
                  <a:srgbClr val="FFFFFF"/>
                </a:solidFill>
                <a:effectLst/>
                <a:uLnTx/>
                <a:uFillTx/>
                <a:latin typeface="Open Sans" panose="020B0606030504020204" pitchFamily="34" charset="0"/>
                <a:ea typeface="+mn-ea"/>
                <a:cs typeface="+mn-cs"/>
              </a:rPr>
              <a:t>0</a:t>
            </a:r>
            <a:r>
              <a:rPr lang="en-US" sz="4000" b="1" dirty="0">
                <a:solidFill>
                  <a:srgbClr val="FFFFFF"/>
                </a:solidFill>
                <a:latin typeface="Open Sans" panose="020B0606030504020204" pitchFamily="34" charset="0"/>
              </a:rPr>
              <a:t>4</a:t>
            </a:r>
            <a:endParaRPr kumimoji="0" lang="en-GB" sz="4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9" name="TextBox 48">
            <a:extLst>
              <a:ext uri="{FF2B5EF4-FFF2-40B4-BE49-F238E27FC236}">
                <a16:creationId xmlns="" xmlns:a16="http://schemas.microsoft.com/office/drawing/2014/main" id="{C3E62F1D-74E4-4B10-A569-DD2CAFE642AA}"/>
              </a:ext>
            </a:extLst>
          </p:cNvPr>
          <p:cNvSpPr txBox="1"/>
          <p:nvPr/>
        </p:nvSpPr>
        <p:spPr>
          <a:xfrm>
            <a:off x="2553388" y="3755989"/>
            <a:ext cx="3734559" cy="584775"/>
          </a:xfrm>
          <a:prstGeom prst="rect">
            <a:avLst/>
          </a:prstGeom>
          <a:noFill/>
        </p:spPr>
        <p:txBody>
          <a:bodyPr wrap="square" rtlCol="0">
            <a:spAutoFit/>
          </a:bodyPr>
          <a:lstStyle/>
          <a:p>
            <a:pPr lvl="0" algn="just" defTabSz="914400">
              <a:defRPr/>
            </a:pPr>
            <a:r>
              <a:rPr lang="en-US" sz="1600" dirty="0" smtClean="0">
                <a:solidFill>
                  <a:srgbClr val="FFFFFF"/>
                </a:solidFill>
                <a:latin typeface="Open Sans" panose="020B0606030504020204" pitchFamily="34" charset="0"/>
              </a:rPr>
              <a:t>Can </a:t>
            </a:r>
            <a:r>
              <a:rPr lang="en-US" sz="1600" dirty="0">
                <a:solidFill>
                  <a:srgbClr val="FFFFFF"/>
                </a:solidFill>
                <a:latin typeface="Open Sans" panose="020B0606030504020204" pitchFamily="34" charset="0"/>
              </a:rPr>
              <a:t>store any number of entities in a table</a:t>
            </a:r>
            <a:endParaRPr kumimoji="0" lang="en-GB" sz="1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19" name="Picture 18">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94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What is Azure Table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2627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91572"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What is Azure Table Storage?</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686566" y="1038225"/>
            <a:ext cx="7419744" cy="1235896"/>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Azure Table </a:t>
            </a: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is an Azure Cloud </a:t>
            </a:r>
            <a:r>
              <a:rPr lang="en-US" sz="1200" dirty="0" smtClean="0">
                <a:solidFill>
                  <a:prstClr val="black">
                    <a:lumMod val="85000"/>
                    <a:lumOff val="15000"/>
                  </a:prstClr>
                </a:solidFill>
                <a:latin typeface="Raleway"/>
              </a:rPr>
              <a:t>Service that allows you to </a:t>
            </a: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stores </a:t>
            </a:r>
            <a:r>
              <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large amounts of structured </a:t>
            </a: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data in a </a:t>
            </a:r>
            <a:r>
              <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NoSQL </a:t>
            </a:r>
            <a:r>
              <a:rPr lang="en-US" sz="1200" dirty="0" smtClean="0">
                <a:solidFill>
                  <a:prstClr val="black">
                    <a:lumMod val="85000"/>
                    <a:lumOff val="15000"/>
                  </a:prstClr>
                </a:solidFill>
                <a:latin typeface="Raleway"/>
              </a:rPr>
              <a:t>Key Value Store. </a:t>
            </a: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Azure </a:t>
            </a:r>
            <a:r>
              <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tables are ideal for storing structured, non-relational </a:t>
            </a: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data </a:t>
            </a:r>
            <a:endPar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25" y="2592183"/>
            <a:ext cx="2190750" cy="21907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57650" y="2895600"/>
            <a:ext cx="1028700" cy="1028700"/>
          </a:xfrm>
          <a:prstGeom prst="rect">
            <a:avLst/>
          </a:prstGeom>
        </p:spPr>
      </p:pic>
      <p:pic>
        <p:nvPicPr>
          <p:cNvPr id="6" name="Picture 5">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298802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When to </a:t>
            </a:r>
            <a:r>
              <a:rPr lang="en-IN" dirty="0" smtClean="0"/>
              <a:t>Use Azure </a:t>
            </a:r>
            <a:r>
              <a:rPr lang="en-IN" dirty="0"/>
              <a:t>Table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09528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02201"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When to </a:t>
            </a:r>
            <a:r>
              <a:rPr lang="en-US" sz="2400" b="1" dirty="0" smtClean="0">
                <a:solidFill>
                  <a:srgbClr val="604878"/>
                </a:solidFill>
              </a:rPr>
              <a:t>Use Azure </a:t>
            </a:r>
            <a:r>
              <a:rPr lang="en-US" sz="2400" b="1" dirty="0">
                <a:solidFill>
                  <a:srgbClr val="604878"/>
                </a:solidFill>
              </a:rPr>
              <a:t>Table Storage?</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Azure Table Storage is used to store large </a:t>
            </a:r>
            <a:r>
              <a:rPr lang="en-US" sz="1200" dirty="0">
                <a:solidFill>
                  <a:prstClr val="black">
                    <a:lumMod val="85000"/>
                    <a:lumOff val="15000"/>
                  </a:prstClr>
                </a:solidFill>
                <a:latin typeface="Raleway"/>
              </a:rPr>
              <a:t>amounts (</a:t>
            </a:r>
            <a:r>
              <a:rPr lang="en-US" sz="1200" dirty="0" smtClean="0">
                <a:solidFill>
                  <a:prstClr val="black">
                    <a:lumMod val="85000"/>
                    <a:lumOff val="15000"/>
                  </a:prstClr>
                </a:solidFill>
                <a:latin typeface="Raleway"/>
              </a:rPr>
              <a:t>Terabytes</a:t>
            </a:r>
            <a:r>
              <a:rPr lang="en-US" sz="1200" dirty="0">
                <a:solidFill>
                  <a:prstClr val="black">
                    <a:lumMod val="85000"/>
                    <a:lumOff val="15000"/>
                  </a:prstClr>
                </a:solidFill>
                <a:latin typeface="Raleway"/>
              </a:rPr>
              <a:t>) of </a:t>
            </a:r>
            <a:r>
              <a:rPr lang="en-US" sz="1200" dirty="0" smtClean="0">
                <a:solidFill>
                  <a:prstClr val="black">
                    <a:lumMod val="85000"/>
                    <a:lumOff val="15000"/>
                  </a:prstClr>
                </a:solidFill>
                <a:latin typeface="Raleway"/>
              </a:rPr>
              <a:t>data </a:t>
            </a:r>
            <a:r>
              <a:rPr lang="en-US" sz="1200" dirty="0">
                <a:solidFill>
                  <a:prstClr val="black">
                    <a:lumMod val="85000"/>
                    <a:lumOff val="15000"/>
                  </a:prstClr>
                </a:solidFill>
                <a:latin typeface="Raleway"/>
              </a:rPr>
              <a:t>capable of serving web scale applications</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Fast </a:t>
            </a:r>
            <a:r>
              <a:rPr lang="en-US" sz="1400" b="1" dirty="0" smtClean="0">
                <a:solidFill>
                  <a:prstClr val="black">
                    <a:lumMod val="85000"/>
                    <a:lumOff val="15000"/>
                  </a:prstClr>
                </a:solidFill>
                <a:latin typeface="Raleway"/>
              </a:rPr>
              <a:t>access</a:t>
            </a:r>
            <a:endParaRPr lang="en-US" sz="1400" b="1" dirty="0">
              <a:solidFill>
                <a:prstClr val="black">
                  <a:lumMod val="85000"/>
                  <a:lumOff val="15000"/>
                </a:prstClr>
              </a:solidFill>
              <a:latin typeface="Raleway"/>
            </a:endParaRPr>
          </a:p>
        </p:txBody>
      </p:sp>
      <p:sp>
        <p:nvSpPr>
          <p:cNvPr id="21" name="Rectangle 20"/>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De-normalized data</a:t>
            </a:r>
            <a:endParaRPr lang="en-US" sz="1400" b="1" dirty="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Large amount of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230" y="2693455"/>
            <a:ext cx="1581150" cy="1581150"/>
          </a:xfrm>
          <a:prstGeom prst="rect">
            <a:avLst/>
          </a:prstGeom>
        </p:spPr>
      </p:pic>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16836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Azure Table Storage is used to store datasets that don’t require complex joins, foreign </a:t>
            </a:r>
            <a:r>
              <a:rPr lang="en-US" sz="1200" dirty="0" smtClean="0">
                <a:solidFill>
                  <a:prstClr val="black">
                    <a:lumMod val="85000"/>
                    <a:lumOff val="15000"/>
                  </a:prstClr>
                </a:solidFill>
                <a:latin typeface="Raleway"/>
              </a:rPr>
              <a:t>keys, </a:t>
            </a:r>
            <a:r>
              <a:rPr lang="en-US" sz="1200" dirty="0">
                <a:solidFill>
                  <a:prstClr val="black">
                    <a:lumMod val="85000"/>
                    <a:lumOff val="15000"/>
                  </a:prstClr>
                </a:solidFill>
                <a:latin typeface="Raleway"/>
              </a:rPr>
              <a:t>etc.</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Fast </a:t>
            </a:r>
            <a:r>
              <a:rPr lang="en-US" sz="1400" b="1" dirty="0" smtClean="0">
                <a:solidFill>
                  <a:prstClr val="black">
                    <a:lumMod val="85000"/>
                    <a:lumOff val="15000"/>
                  </a:prstClr>
                </a:solidFill>
                <a:latin typeface="Raleway"/>
              </a:rPr>
              <a:t>access</a:t>
            </a:r>
            <a:endParaRPr lang="en-US" sz="1400" b="1" dirty="0">
              <a:solidFill>
                <a:prstClr val="black">
                  <a:lumMod val="85000"/>
                  <a:lumOff val="15000"/>
                </a:prstClr>
              </a:solidFill>
              <a:latin typeface="Raleway"/>
            </a:endParaRPr>
          </a:p>
        </p:txBody>
      </p:sp>
      <p:sp>
        <p:nvSpPr>
          <p:cNvPr id="21" name="Rectangle 20"/>
          <p:cNvSpPr/>
          <p:nvPr/>
        </p:nvSpPr>
        <p:spPr>
          <a:xfrm>
            <a:off x="236306" y="2351809"/>
            <a:ext cx="2363056" cy="489600"/>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De-normalized data</a:t>
            </a:r>
            <a:endParaRPr lang="en-US" sz="1400" b="1" dirty="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Large amount of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230" y="2693455"/>
            <a:ext cx="1581150" cy="1581150"/>
          </a:xfrm>
          <a:prstGeom prst="rect">
            <a:avLst/>
          </a:prstGeom>
        </p:spPr>
      </p:pic>
      <p:sp>
        <p:nvSpPr>
          <p:cNvPr id="9" name="Text Placeholder 3">
            <a:extLst>
              <a:ext uri="{FF2B5EF4-FFF2-40B4-BE49-F238E27FC236}">
                <a16:creationId xmlns="" xmlns:a16="http://schemas.microsoft.com/office/drawing/2014/main" id="{E7A413D2-1870-47E0-A24F-010E8806E4E9}"/>
              </a:ext>
            </a:extLst>
          </p:cNvPr>
          <p:cNvSpPr txBox="1">
            <a:spLocks/>
          </p:cNvSpPr>
          <p:nvPr/>
        </p:nvSpPr>
        <p:spPr>
          <a:xfrm>
            <a:off x="302201"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When to </a:t>
            </a:r>
            <a:r>
              <a:rPr lang="en-US" sz="2400" b="1" dirty="0" smtClean="0">
                <a:solidFill>
                  <a:srgbClr val="604878"/>
                </a:solidFill>
              </a:rPr>
              <a:t>Use Azure </a:t>
            </a:r>
            <a:r>
              <a:rPr lang="en-US" sz="2400" b="1" dirty="0">
                <a:solidFill>
                  <a:srgbClr val="604878"/>
                </a:solidFill>
              </a:rPr>
              <a:t>Table Storage?</a:t>
            </a:r>
          </a:p>
        </p:txBody>
      </p:sp>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189635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Azure Table Storage is used </a:t>
            </a:r>
            <a:r>
              <a:rPr lang="en-US" sz="1200" dirty="0" smtClean="0">
                <a:solidFill>
                  <a:prstClr val="black">
                    <a:lumMod val="85000"/>
                    <a:lumOff val="15000"/>
                  </a:prstClr>
                </a:solidFill>
                <a:latin typeface="Raleway"/>
              </a:rPr>
              <a:t>in quickly </a:t>
            </a:r>
            <a:r>
              <a:rPr lang="en-US" sz="1200" dirty="0">
                <a:solidFill>
                  <a:prstClr val="black">
                    <a:lumMod val="85000"/>
                    <a:lumOff val="15000"/>
                  </a:prstClr>
                </a:solidFill>
                <a:latin typeface="Raleway"/>
              </a:rPr>
              <a:t>querying data using a clustered index</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glow rad="101600">
              <a:schemeClr val="accent3">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Fast </a:t>
            </a:r>
            <a:r>
              <a:rPr lang="en-US" sz="1400" b="1" dirty="0" smtClean="0">
                <a:solidFill>
                  <a:prstClr val="black">
                    <a:lumMod val="85000"/>
                    <a:lumOff val="15000"/>
                  </a:prstClr>
                </a:solidFill>
                <a:latin typeface="Raleway"/>
              </a:rPr>
              <a:t>access</a:t>
            </a:r>
            <a:endParaRPr lang="en-US" sz="1400" b="1" dirty="0">
              <a:solidFill>
                <a:prstClr val="black">
                  <a:lumMod val="85000"/>
                  <a:lumOff val="15000"/>
                </a:prstClr>
              </a:solidFill>
              <a:latin typeface="Raleway"/>
            </a:endParaRPr>
          </a:p>
        </p:txBody>
      </p:sp>
      <p:sp>
        <p:nvSpPr>
          <p:cNvPr id="21" name="Rectangle 20"/>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De-normalized data</a:t>
            </a:r>
            <a:endParaRPr lang="en-US" sz="1400" b="1" dirty="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Large amount of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230" y="2693455"/>
            <a:ext cx="1581150" cy="1581150"/>
          </a:xfrm>
          <a:prstGeom prst="rect">
            <a:avLst/>
          </a:prstGeom>
        </p:spPr>
      </p:pic>
      <p:sp>
        <p:nvSpPr>
          <p:cNvPr id="9" name="Text Placeholder 3">
            <a:extLst>
              <a:ext uri="{FF2B5EF4-FFF2-40B4-BE49-F238E27FC236}">
                <a16:creationId xmlns="" xmlns:a16="http://schemas.microsoft.com/office/drawing/2014/main" id="{E7A413D2-1870-47E0-A24F-010E8806E4E9}"/>
              </a:ext>
            </a:extLst>
          </p:cNvPr>
          <p:cNvSpPr txBox="1">
            <a:spLocks/>
          </p:cNvSpPr>
          <p:nvPr/>
        </p:nvSpPr>
        <p:spPr>
          <a:xfrm>
            <a:off x="302201"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When to </a:t>
            </a:r>
            <a:r>
              <a:rPr lang="en-US" sz="2400" b="1" dirty="0" smtClean="0">
                <a:solidFill>
                  <a:srgbClr val="604878"/>
                </a:solidFill>
              </a:rPr>
              <a:t>Use Azure </a:t>
            </a:r>
            <a:r>
              <a:rPr lang="en-US" sz="2400" b="1" dirty="0">
                <a:solidFill>
                  <a:srgbClr val="604878"/>
                </a:solidFill>
              </a:rPr>
              <a:t>Table Storage?</a:t>
            </a:r>
          </a:p>
        </p:txBody>
      </p:sp>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78888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Azure Table Storage </a:t>
            </a:r>
            <a:r>
              <a:rPr lang="en-IN" dirty="0" smtClean="0"/>
              <a:t>Concepts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3389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86156" y="2409506"/>
            <a:ext cx="6172865" cy="576956"/>
          </a:xfrm>
        </p:spPr>
        <p:txBody>
          <a:bodyPr anchor="ctr"/>
          <a:lstStyle/>
          <a:p>
            <a:pPr algn="ctr"/>
            <a:r>
              <a:rPr lang="en-US" dirty="0"/>
              <a:t>Benefits of Microsoft Azure Storage</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4677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69"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Azure Table Storage </a:t>
            </a:r>
            <a:r>
              <a:rPr kumimoji="0" lang="en-GB" sz="2400" b="1" i="0" u="none" strike="noStrike" kern="1200" cap="none" spc="0" normalizeH="0" baseline="0" noProof="0" dirty="0" smtClean="0">
                <a:ln>
                  <a:noFill/>
                </a:ln>
                <a:solidFill>
                  <a:srgbClr val="604878"/>
                </a:solidFill>
                <a:effectLst/>
                <a:uLnTx/>
                <a:uFillTx/>
                <a:latin typeface="Raleway Light" charset="0"/>
              </a:rPr>
              <a:t>Concepts</a:t>
            </a:r>
            <a:endParaRPr kumimoji="0" lang="en-GB" sz="2400" b="1" i="0" u="none" strike="noStrike" kern="1200" cap="none" spc="0" normalizeH="0" baseline="0" noProof="0" dirty="0">
              <a:ln>
                <a:noFill/>
              </a:ln>
              <a:solidFill>
                <a:srgbClr val="604878"/>
              </a:solidFill>
              <a:effectLst/>
              <a:uLnTx/>
              <a:uFillTx/>
              <a:latin typeface="Raleway Light" charset="0"/>
            </a:endParaRPr>
          </a:p>
        </p:txBody>
      </p:sp>
      <p:sp>
        <p:nvSpPr>
          <p:cNvPr id="5" name="TextBox 4">
            <a:extLst>
              <a:ext uri="{FF2B5EF4-FFF2-40B4-BE49-F238E27FC236}">
                <a16:creationId xmlns:a16="http://schemas.microsoft.com/office/drawing/2014/main" xmlns="" id="{251E9308-CAA4-4EC0-8125-40CC4DAAC018}"/>
              </a:ext>
            </a:extLst>
          </p:cNvPr>
          <p:cNvSpPr txBox="1"/>
          <p:nvPr/>
        </p:nvSpPr>
        <p:spPr>
          <a:xfrm>
            <a:off x="286521" y="1379411"/>
            <a:ext cx="2063296" cy="1092607"/>
          </a:xfrm>
          <a:prstGeom prst="rect">
            <a:avLst/>
          </a:prstGeom>
          <a:noFill/>
        </p:spPr>
        <p:txBody>
          <a:bodyPr wrap="square" rtlCol="0">
            <a:spAutoFit/>
          </a:bodyPr>
          <a:lstStyle/>
          <a:p>
            <a:pPr lvl="0" defTabSz="914400">
              <a:defRPr/>
            </a:pPr>
            <a:r>
              <a:rPr lang="en-US" sz="1300" dirty="0">
                <a:latin typeface="Open Sans" panose="020B0606030504020204" pitchFamily="34" charset="0"/>
              </a:rPr>
              <a:t>Azure Table Storage accounts use </a:t>
            </a:r>
            <a:r>
              <a:rPr lang="en-US" sz="1300" dirty="0" smtClean="0">
                <a:latin typeface="Open Sans" panose="020B0606030504020204" pitchFamily="34" charset="0"/>
              </a:rPr>
              <a:t>this URL format to be accessed: </a:t>
            </a:r>
            <a:r>
              <a:rPr lang="en-US" sz="1300" dirty="0">
                <a:latin typeface="Open Sans" panose="020B0606030504020204" pitchFamily="34" charset="0"/>
              </a:rPr>
              <a:t>http://&lt;storage account&gt;.table.core.windows.net/&lt;table</a:t>
            </a:r>
            <a:r>
              <a:rPr lang="en-US" sz="1300" dirty="0" smtClean="0">
                <a:latin typeface="Open Sans" panose="020B0606030504020204" pitchFamily="34" charset="0"/>
              </a:rPr>
              <a:t>&gt; </a:t>
            </a:r>
            <a:endParaRPr lang="en-US" sz="1300" dirty="0">
              <a:latin typeface="Open Sans" panose="020B0606030504020204" pitchFamily="34" charset="0"/>
            </a:endParaRPr>
          </a:p>
        </p:txBody>
      </p:sp>
      <p:sp>
        <p:nvSpPr>
          <p:cNvPr id="6" name="Oval 5">
            <a:extLst>
              <a:ext uri="{FF2B5EF4-FFF2-40B4-BE49-F238E27FC236}">
                <a16:creationId xmlns:a16="http://schemas.microsoft.com/office/drawing/2014/main" xmlns="" id="{295BE104-634C-496B-B00B-D6A526B83516}"/>
              </a:ext>
            </a:extLst>
          </p:cNvPr>
          <p:cNvSpPr/>
          <p:nvPr/>
        </p:nvSpPr>
        <p:spPr>
          <a:xfrm>
            <a:off x="368904" y="916104"/>
            <a:ext cx="379256" cy="3792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7" name="TextBox 6">
            <a:extLst>
              <a:ext uri="{FF2B5EF4-FFF2-40B4-BE49-F238E27FC236}">
                <a16:creationId xmlns:a16="http://schemas.microsoft.com/office/drawing/2014/main" xmlns="" id="{95256DC2-45B0-4FAA-9B92-FD21D372DDB1}"/>
              </a:ext>
            </a:extLst>
          </p:cNvPr>
          <p:cNvSpPr txBox="1"/>
          <p:nvPr/>
        </p:nvSpPr>
        <p:spPr>
          <a:xfrm>
            <a:off x="802713" y="923503"/>
            <a:ext cx="1633342" cy="300082"/>
          </a:xfrm>
          <a:prstGeom prst="rect">
            <a:avLst/>
          </a:prstGeom>
          <a:noFill/>
        </p:spPr>
        <p:txBody>
          <a:bodyPr wrap="square" rtlCol="0">
            <a:spAutoFit/>
          </a:bodyPr>
          <a:lstStyle/>
          <a:p>
            <a:pPr lvl="0" algn="just">
              <a:defRPr/>
            </a:pPr>
            <a:r>
              <a:rPr lang="en-US" b="1" dirty="0">
                <a:solidFill>
                  <a:schemeClr val="accent4"/>
                </a:solidFill>
                <a:latin typeface="Noto Sans" panose="020B0502040504020204"/>
              </a:rPr>
              <a:t>URL format</a:t>
            </a:r>
          </a:p>
        </p:txBody>
      </p:sp>
      <p:sp>
        <p:nvSpPr>
          <p:cNvPr id="8" name="TextBox 7">
            <a:extLst>
              <a:ext uri="{FF2B5EF4-FFF2-40B4-BE49-F238E27FC236}">
                <a16:creationId xmlns:a16="http://schemas.microsoft.com/office/drawing/2014/main" xmlns="" id="{6D1118C4-F4C4-41DB-81AE-89D6571AEE53}"/>
              </a:ext>
            </a:extLst>
          </p:cNvPr>
          <p:cNvSpPr txBox="1"/>
          <p:nvPr/>
        </p:nvSpPr>
        <p:spPr>
          <a:xfrm>
            <a:off x="360123" y="3946554"/>
            <a:ext cx="2063296" cy="692497"/>
          </a:xfrm>
          <a:prstGeom prst="rect">
            <a:avLst/>
          </a:prstGeom>
          <a:noFill/>
        </p:spPr>
        <p:txBody>
          <a:bodyPr wrap="square" rtlCol="0">
            <a:spAutoFit/>
          </a:bodyPr>
          <a:lstStyle/>
          <a:p>
            <a:pPr lvl="0" defTabSz="914400">
              <a:defRPr/>
            </a:pPr>
            <a:r>
              <a:rPr lang="en-US" sz="1300" dirty="0">
                <a:latin typeface="Open Sans" panose="020B0606030504020204" pitchFamily="34" charset="0"/>
              </a:rPr>
              <a:t>All access to Azure Storage is done through a storage </a:t>
            </a:r>
            <a:r>
              <a:rPr lang="en-US" sz="1300" dirty="0" smtClean="0">
                <a:latin typeface="Open Sans" panose="020B0606030504020204" pitchFamily="34" charset="0"/>
              </a:rPr>
              <a:t>account</a:t>
            </a:r>
            <a:endParaRPr lang="en-US" sz="1300" dirty="0">
              <a:latin typeface="Open Sans" panose="020B0606030504020204" pitchFamily="34" charset="0"/>
            </a:endParaRPr>
          </a:p>
        </p:txBody>
      </p:sp>
      <p:sp>
        <p:nvSpPr>
          <p:cNvPr id="9" name="Oval 8">
            <a:extLst>
              <a:ext uri="{FF2B5EF4-FFF2-40B4-BE49-F238E27FC236}">
                <a16:creationId xmlns:a16="http://schemas.microsoft.com/office/drawing/2014/main" xmlns="" id="{6293C209-8258-4EE6-B836-8B42949A968F}"/>
              </a:ext>
            </a:extLst>
          </p:cNvPr>
          <p:cNvSpPr/>
          <p:nvPr/>
        </p:nvSpPr>
        <p:spPr>
          <a:xfrm>
            <a:off x="442506" y="3483247"/>
            <a:ext cx="379256" cy="379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2</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DCEDDCF0-D0CD-4D7B-B483-3EA87088B1CC}"/>
              </a:ext>
            </a:extLst>
          </p:cNvPr>
          <p:cNvSpPr txBox="1"/>
          <p:nvPr/>
        </p:nvSpPr>
        <p:spPr>
          <a:xfrm>
            <a:off x="876315" y="3490646"/>
            <a:ext cx="1633342" cy="300082"/>
          </a:xfrm>
          <a:prstGeom prst="rect">
            <a:avLst/>
          </a:prstGeom>
          <a:noFill/>
        </p:spPr>
        <p:txBody>
          <a:bodyPr wrap="square" rtlCol="0">
            <a:spAutoFit/>
          </a:bodyPr>
          <a:lstStyle/>
          <a:p>
            <a:pPr lvl="0" algn="just">
              <a:defRPr/>
            </a:pPr>
            <a:r>
              <a:rPr lang="en-US" b="1" dirty="0">
                <a:solidFill>
                  <a:schemeClr val="accent2"/>
                </a:solidFill>
                <a:latin typeface="Noto Sans" panose="020B0502040504020204"/>
              </a:rPr>
              <a:t>Accounts</a:t>
            </a:r>
          </a:p>
        </p:txBody>
      </p:sp>
      <p:sp>
        <p:nvSpPr>
          <p:cNvPr id="15" name="TextBox 14">
            <a:extLst>
              <a:ext uri="{FF2B5EF4-FFF2-40B4-BE49-F238E27FC236}">
                <a16:creationId xmlns:a16="http://schemas.microsoft.com/office/drawing/2014/main" xmlns="" id="{316254CD-FED9-441E-A286-5AA6907910A2}"/>
              </a:ext>
            </a:extLst>
          </p:cNvPr>
          <p:cNvSpPr txBox="1"/>
          <p:nvPr/>
        </p:nvSpPr>
        <p:spPr>
          <a:xfrm>
            <a:off x="6863471" y="1406521"/>
            <a:ext cx="2063296" cy="492443"/>
          </a:xfrm>
          <a:prstGeom prst="rect">
            <a:avLst/>
          </a:prstGeom>
          <a:noFill/>
        </p:spPr>
        <p:txBody>
          <a:bodyPr wrap="square" rtlCol="0">
            <a:spAutoFit/>
          </a:bodyPr>
          <a:lstStyle/>
          <a:p>
            <a:pPr lvl="0" defTabSz="914400">
              <a:defRPr/>
            </a:pPr>
            <a:r>
              <a:rPr lang="en-US" sz="1300" dirty="0">
                <a:latin typeface="Open Sans" panose="020B0606030504020204" pitchFamily="34" charset="0"/>
              </a:rPr>
              <a:t>A table is a collection of entities</a:t>
            </a:r>
          </a:p>
        </p:txBody>
      </p:sp>
      <p:sp>
        <p:nvSpPr>
          <p:cNvPr id="16" name="Oval 15">
            <a:extLst>
              <a:ext uri="{FF2B5EF4-FFF2-40B4-BE49-F238E27FC236}">
                <a16:creationId xmlns:a16="http://schemas.microsoft.com/office/drawing/2014/main" xmlns="" id="{4C6E627E-F87A-4D19-A069-172BADAEE965}"/>
              </a:ext>
            </a:extLst>
          </p:cNvPr>
          <p:cNvSpPr/>
          <p:nvPr/>
        </p:nvSpPr>
        <p:spPr>
          <a:xfrm>
            <a:off x="6945854" y="943214"/>
            <a:ext cx="379256" cy="3792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srgbClr val="FFFFFF"/>
                </a:solidFill>
                <a:latin typeface="Calibri" panose="020F0502020204030204"/>
              </a:rPr>
              <a:t>3</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xmlns="" id="{94CFDC60-8219-4B98-8C51-AACC31911ACE}"/>
              </a:ext>
            </a:extLst>
          </p:cNvPr>
          <p:cNvSpPr txBox="1"/>
          <p:nvPr/>
        </p:nvSpPr>
        <p:spPr>
          <a:xfrm>
            <a:off x="7379663" y="950613"/>
            <a:ext cx="1633342" cy="300082"/>
          </a:xfrm>
          <a:prstGeom prst="rect">
            <a:avLst/>
          </a:prstGeom>
          <a:noFill/>
        </p:spPr>
        <p:txBody>
          <a:bodyPr wrap="square" rtlCol="0">
            <a:spAutoFit/>
          </a:bodyPr>
          <a:lstStyle/>
          <a:p>
            <a:pPr lvl="0" algn="just">
              <a:defRPr/>
            </a:pPr>
            <a:r>
              <a:rPr lang="en-US" b="1" dirty="0" smtClean="0">
                <a:solidFill>
                  <a:schemeClr val="accent5"/>
                </a:solidFill>
                <a:latin typeface="Noto Sans" panose="020B0502040504020204"/>
              </a:rPr>
              <a:t>Table</a:t>
            </a:r>
            <a:endParaRPr lang="en-GB" b="1" dirty="0">
              <a:solidFill>
                <a:schemeClr val="accent5"/>
              </a:solidFill>
              <a:latin typeface="Noto Sans" panose="020B0502040504020204"/>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xmlns="" id="{656BE6AF-1775-40DF-88DC-B65F24C5D6AB}"/>
              </a:ext>
            </a:extLst>
          </p:cNvPr>
          <p:cNvSpPr txBox="1"/>
          <p:nvPr/>
        </p:nvSpPr>
        <p:spPr>
          <a:xfrm>
            <a:off x="6887912" y="3928291"/>
            <a:ext cx="2063296" cy="492443"/>
          </a:xfrm>
          <a:prstGeom prst="rect">
            <a:avLst/>
          </a:prstGeom>
          <a:noFill/>
        </p:spPr>
        <p:txBody>
          <a:bodyPr wrap="square" rtlCol="0">
            <a:spAutoFit/>
          </a:bodyPr>
          <a:lstStyle/>
          <a:p>
            <a:pPr lvl="0" defTabSz="914400">
              <a:defRPr/>
            </a:pPr>
            <a:r>
              <a:rPr lang="en-US" sz="1300" dirty="0">
                <a:latin typeface="Open Sans" panose="020B0606030504020204" pitchFamily="34" charset="0"/>
              </a:rPr>
              <a:t>An entity is a set of properties, like a database </a:t>
            </a:r>
            <a:r>
              <a:rPr lang="en-US" sz="1300" dirty="0" smtClean="0">
                <a:latin typeface="Open Sans" panose="020B0606030504020204" pitchFamily="34" charset="0"/>
              </a:rPr>
              <a:t>row </a:t>
            </a:r>
            <a:endParaRPr lang="en-US" sz="1300" dirty="0">
              <a:latin typeface="Open Sans" panose="020B0606030504020204" pitchFamily="34" charset="0"/>
            </a:endParaRPr>
          </a:p>
        </p:txBody>
      </p:sp>
      <p:sp>
        <p:nvSpPr>
          <p:cNvPr id="19" name="Oval 18">
            <a:extLst>
              <a:ext uri="{FF2B5EF4-FFF2-40B4-BE49-F238E27FC236}">
                <a16:creationId xmlns:a16="http://schemas.microsoft.com/office/drawing/2014/main" xmlns="" id="{D33A764A-60EA-452A-8189-5C2A896FBAAB}"/>
              </a:ext>
            </a:extLst>
          </p:cNvPr>
          <p:cNvSpPr/>
          <p:nvPr/>
        </p:nvSpPr>
        <p:spPr>
          <a:xfrm>
            <a:off x="6970295" y="3464984"/>
            <a:ext cx="379256" cy="379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panose="020F0502020204030204"/>
              </a:rPr>
              <a:t>4</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xmlns="" id="{3F248C3F-DF1F-4B74-8780-DA6B6C106F53}"/>
              </a:ext>
            </a:extLst>
          </p:cNvPr>
          <p:cNvSpPr txBox="1"/>
          <p:nvPr/>
        </p:nvSpPr>
        <p:spPr>
          <a:xfrm>
            <a:off x="7404104" y="3472383"/>
            <a:ext cx="1633342" cy="300082"/>
          </a:xfrm>
          <a:prstGeom prst="rect">
            <a:avLst/>
          </a:prstGeom>
          <a:noFill/>
        </p:spPr>
        <p:txBody>
          <a:bodyPr wrap="square" rtlCol="0">
            <a:spAutoFit/>
          </a:bodyPr>
          <a:lstStyle/>
          <a:p>
            <a:pPr lvl="0" algn="just">
              <a:defRPr/>
            </a:pPr>
            <a:r>
              <a:rPr lang="en-US" b="1" dirty="0">
                <a:solidFill>
                  <a:schemeClr val="accent1"/>
                </a:solidFill>
                <a:latin typeface="Noto Sans" panose="020B0502040504020204"/>
              </a:rPr>
              <a:t>Entity</a:t>
            </a:r>
          </a:p>
        </p:txBody>
      </p:sp>
      <p:sp>
        <p:nvSpPr>
          <p:cNvPr id="25" name="TextBox 24">
            <a:extLst>
              <a:ext uri="{FF2B5EF4-FFF2-40B4-BE49-F238E27FC236}">
                <a16:creationId xmlns:a16="http://schemas.microsoft.com/office/drawing/2014/main" xmlns="" id="{656BE6AF-1775-40DF-88DC-B65F24C5D6AB}"/>
              </a:ext>
            </a:extLst>
          </p:cNvPr>
          <p:cNvSpPr txBox="1"/>
          <p:nvPr/>
        </p:nvSpPr>
        <p:spPr>
          <a:xfrm>
            <a:off x="3671649" y="2417544"/>
            <a:ext cx="2063296" cy="1692771"/>
          </a:xfrm>
          <a:prstGeom prst="rect">
            <a:avLst/>
          </a:prstGeom>
          <a:noFill/>
        </p:spPr>
        <p:txBody>
          <a:bodyPr wrap="square" rtlCol="0">
            <a:spAutoFit/>
          </a:bodyPr>
          <a:lstStyle/>
          <a:p>
            <a:pPr lvl="0" defTabSz="914400">
              <a:defRPr/>
            </a:pPr>
            <a:r>
              <a:rPr lang="en-US" sz="1300" dirty="0">
                <a:latin typeface="Open Sans" panose="020B0606030504020204" pitchFamily="34" charset="0"/>
              </a:rPr>
              <a:t>A property is a </a:t>
            </a:r>
            <a:r>
              <a:rPr lang="en-US" sz="1300" dirty="0" smtClean="0">
                <a:latin typeface="Open Sans" panose="020B0606030504020204" pitchFamily="34" charset="0"/>
              </a:rPr>
              <a:t>key-value pair that is contained in an </a:t>
            </a:r>
            <a:r>
              <a:rPr lang="en-US" sz="1300" dirty="0">
                <a:latin typeface="Open Sans" panose="020B0606030504020204" pitchFamily="34" charset="0"/>
              </a:rPr>
              <a:t>entity. Each </a:t>
            </a:r>
            <a:r>
              <a:rPr lang="en-US" sz="1300" dirty="0" smtClean="0">
                <a:latin typeface="Open Sans" panose="020B0606030504020204" pitchFamily="34" charset="0"/>
              </a:rPr>
              <a:t>entity has </a:t>
            </a:r>
            <a:r>
              <a:rPr lang="en-US" sz="1300" dirty="0">
                <a:latin typeface="Open Sans" panose="020B0606030504020204" pitchFamily="34" charset="0"/>
              </a:rPr>
              <a:t>three system </a:t>
            </a:r>
            <a:r>
              <a:rPr lang="en-US" sz="1300" dirty="0" smtClean="0">
                <a:latin typeface="Open Sans" panose="020B0606030504020204" pitchFamily="34" charset="0"/>
              </a:rPr>
              <a:t>properties, these are: a partition </a:t>
            </a:r>
            <a:r>
              <a:rPr lang="en-US" sz="1300" dirty="0">
                <a:latin typeface="Open Sans" panose="020B0606030504020204" pitchFamily="34" charset="0"/>
              </a:rPr>
              <a:t>key, a row key, and a timestamp. Entities with the same partition key can be queried more </a:t>
            </a:r>
            <a:r>
              <a:rPr lang="en-US" sz="1300" dirty="0" smtClean="0">
                <a:latin typeface="Open Sans" panose="020B0606030504020204" pitchFamily="34" charset="0"/>
              </a:rPr>
              <a:t>quickly</a:t>
            </a:r>
            <a:endParaRPr lang="en-US" sz="1300" dirty="0">
              <a:latin typeface="Open Sans" panose="020B0606030504020204" pitchFamily="34" charset="0"/>
            </a:endParaRPr>
          </a:p>
        </p:txBody>
      </p:sp>
      <p:sp>
        <p:nvSpPr>
          <p:cNvPr id="26" name="Oval 25">
            <a:extLst>
              <a:ext uri="{FF2B5EF4-FFF2-40B4-BE49-F238E27FC236}">
                <a16:creationId xmlns:a16="http://schemas.microsoft.com/office/drawing/2014/main" xmlns="" id="{D33A764A-60EA-452A-8189-5C2A896FBAAB}"/>
              </a:ext>
            </a:extLst>
          </p:cNvPr>
          <p:cNvSpPr/>
          <p:nvPr/>
        </p:nvSpPr>
        <p:spPr>
          <a:xfrm>
            <a:off x="3754032" y="1954237"/>
            <a:ext cx="379256" cy="379256"/>
          </a:xfrm>
          <a:prstGeom prst="ellipse">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27" name="TextBox 26">
            <a:extLst>
              <a:ext uri="{FF2B5EF4-FFF2-40B4-BE49-F238E27FC236}">
                <a16:creationId xmlns:a16="http://schemas.microsoft.com/office/drawing/2014/main" xmlns="" id="{3F248C3F-DF1F-4B74-8780-DA6B6C106F53}"/>
              </a:ext>
            </a:extLst>
          </p:cNvPr>
          <p:cNvSpPr txBox="1"/>
          <p:nvPr/>
        </p:nvSpPr>
        <p:spPr>
          <a:xfrm>
            <a:off x="4187841" y="1961636"/>
            <a:ext cx="1633342" cy="300082"/>
          </a:xfrm>
          <a:prstGeom prst="rect">
            <a:avLst/>
          </a:prstGeom>
          <a:noFill/>
        </p:spPr>
        <p:txBody>
          <a:bodyPr wrap="square" rtlCol="0">
            <a:spAutoFit/>
          </a:bodyPr>
          <a:lstStyle/>
          <a:p>
            <a:pPr lvl="0" algn="just">
              <a:defRPr/>
            </a:pPr>
            <a:r>
              <a:rPr lang="en-US" b="1" dirty="0">
                <a:solidFill>
                  <a:srgbClr val="4174E7"/>
                </a:solidFill>
                <a:latin typeface="Noto Sans" panose="020B0502040504020204"/>
              </a:rPr>
              <a:t>Properties</a:t>
            </a:r>
          </a:p>
        </p:txBody>
      </p:sp>
      <p:pic>
        <p:nvPicPr>
          <p:cNvPr id="21" name="Picture 2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18692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Azure Table Storage </a:t>
            </a:r>
            <a:r>
              <a:rPr lang="en-IN" dirty="0" smtClean="0"/>
              <a:t>Keys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51956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3"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smtClean="0">
                <a:ln>
                  <a:noFill/>
                </a:ln>
                <a:solidFill>
                  <a:srgbClr val="604878"/>
                </a:solidFill>
                <a:effectLst/>
                <a:uLnTx/>
                <a:uFillTx/>
                <a:latin typeface="Raleway Light" charset="0"/>
              </a:rPr>
              <a:t>Azure </a:t>
            </a:r>
            <a:r>
              <a:rPr kumimoji="0" lang="en-GB" sz="2400" b="1" i="0" u="none" strike="noStrike" kern="1200" cap="none" spc="0" normalizeH="0" baseline="0" noProof="0" dirty="0">
                <a:ln>
                  <a:noFill/>
                </a:ln>
                <a:solidFill>
                  <a:srgbClr val="604878"/>
                </a:solidFill>
                <a:effectLst/>
                <a:uLnTx/>
                <a:uFillTx/>
                <a:latin typeface="Raleway Light" charset="0"/>
              </a:rPr>
              <a:t>Table </a:t>
            </a:r>
            <a:r>
              <a:rPr kumimoji="0" lang="en-GB" sz="2400" b="1" i="0" u="none" strike="noStrike" kern="1200" cap="none" spc="0" normalizeH="0" baseline="0" noProof="0" dirty="0" smtClean="0">
                <a:ln>
                  <a:noFill/>
                </a:ln>
                <a:solidFill>
                  <a:srgbClr val="604878"/>
                </a:solidFill>
                <a:effectLst/>
                <a:uLnTx/>
                <a:uFillTx/>
                <a:latin typeface="Raleway Light" charset="0"/>
              </a:rPr>
              <a:t>Storage Keys</a:t>
            </a:r>
            <a:endParaRPr kumimoji="0" lang="en-GB" sz="2400" b="1" i="0" u="none" strike="noStrike" kern="1200" cap="none" spc="0" normalizeH="0" baseline="0" noProof="0" dirty="0">
              <a:ln>
                <a:noFill/>
              </a:ln>
              <a:solidFill>
                <a:srgbClr val="604878"/>
              </a:solidFill>
              <a:effectLst/>
              <a:uLnTx/>
              <a:uFillTx/>
              <a:latin typeface="Raleway Light" charset="0"/>
            </a:endParaRP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686566" y="1038225"/>
            <a:ext cx="7419744" cy="96202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In Azure </a:t>
            </a:r>
            <a:r>
              <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Table </a:t>
            </a: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system, every entity has a primary key. This primary</a:t>
            </a:r>
            <a:r>
              <a:rPr kumimoji="0" lang="en-US" sz="1200" b="0" i="0" u="none" strike="noStrike" kern="1200" cap="none" spc="0" normalizeH="0" noProof="0" dirty="0" smtClean="0">
                <a:ln>
                  <a:noFill/>
                </a:ln>
                <a:solidFill>
                  <a:prstClr val="black">
                    <a:lumMod val="85000"/>
                    <a:lumOff val="15000"/>
                  </a:prstClr>
                </a:solidFill>
                <a:effectLst/>
                <a:uLnTx/>
                <a:uFillTx/>
                <a:latin typeface="Raleway"/>
                <a:ea typeface="+mn-ea"/>
                <a:cs typeface="+mn-cs"/>
              </a:rPr>
              <a:t> key is a composite primary key that is made up of two parts: </a:t>
            </a:r>
            <a:endPar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6" name="Rectangle: Rounded Corners 1">
            <a:extLst>
              <a:ext uri="{FF2B5EF4-FFF2-40B4-BE49-F238E27FC236}">
                <a16:creationId xmlns="" xmlns:a16="http://schemas.microsoft.com/office/drawing/2014/main" id="{F331D653-9456-4EAB-82F2-7435A2C3D104}"/>
              </a:ext>
            </a:extLst>
          </p:cNvPr>
          <p:cNvSpPr/>
          <p:nvPr/>
        </p:nvSpPr>
        <p:spPr>
          <a:xfrm>
            <a:off x="829441" y="2562225"/>
            <a:ext cx="2428109" cy="60007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1. Partition key</a:t>
            </a:r>
            <a:endPar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7" name="Rectangle: Rounded Corners 1">
            <a:extLst>
              <a:ext uri="{FF2B5EF4-FFF2-40B4-BE49-F238E27FC236}">
                <a16:creationId xmlns="" xmlns:a16="http://schemas.microsoft.com/office/drawing/2014/main" id="{F331D653-9456-4EAB-82F2-7435A2C3D104}"/>
              </a:ext>
            </a:extLst>
          </p:cNvPr>
          <p:cNvSpPr/>
          <p:nvPr/>
        </p:nvSpPr>
        <p:spPr>
          <a:xfrm>
            <a:off x="5678201" y="2543175"/>
            <a:ext cx="2428109" cy="600075"/>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2. Row key</a:t>
            </a:r>
            <a:endParaRPr kumimoji="0" lang="en-US" sz="12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87" y="2833687"/>
            <a:ext cx="1687976" cy="1687976"/>
          </a:xfrm>
          <a:prstGeom prst="rect">
            <a:avLst/>
          </a:prstGeom>
        </p:spPr>
      </p:pic>
      <p:pic>
        <p:nvPicPr>
          <p:cNvPr id="8" name="Picture 7">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113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Azure Table Storage Keys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876799" y="1228467"/>
            <a:ext cx="3301429" cy="476508"/>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A Partition key is used to partition a table to support load balancing</a:t>
            </a:r>
            <a:endParaRPr lang="en-US" sz="1200" dirty="0">
              <a:solidFill>
                <a:prstClr val="black">
                  <a:lumMod val="85000"/>
                  <a:lumOff val="15000"/>
                </a:prstClr>
              </a:solidFill>
              <a:latin typeface="Raleway"/>
            </a:endParaRPr>
          </a:p>
        </p:txBody>
      </p:sp>
      <p:sp>
        <p:nvSpPr>
          <p:cNvPr id="21" name="Rectangle 20"/>
          <p:cNvSpPr/>
          <p:nvPr/>
        </p:nvSpPr>
        <p:spPr>
          <a:xfrm>
            <a:off x="236306" y="2780434"/>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Row key</a:t>
            </a:r>
            <a:endParaRPr lang="en-US" sz="1400" b="1" dirty="0">
              <a:solidFill>
                <a:prstClr val="black">
                  <a:lumMod val="85000"/>
                  <a:lumOff val="15000"/>
                </a:prstClr>
              </a:solidFill>
              <a:latin typeface="Raleway"/>
            </a:endParaRPr>
          </a:p>
        </p:txBody>
      </p:sp>
      <p:sp>
        <p:nvSpPr>
          <p:cNvPr id="22" name="Rectangle 21"/>
          <p:cNvSpPr/>
          <p:nvPr/>
        </p:nvSpPr>
        <p:spPr>
          <a:xfrm>
            <a:off x="236306" y="2086274"/>
            <a:ext cx="2363056" cy="489600"/>
          </a:xfrm>
          <a:prstGeom prst="rect">
            <a:avLst/>
          </a:prstGeom>
          <a:solidFill>
            <a:schemeClr val="bg1">
              <a:lumMod val="85000"/>
            </a:schemeClr>
          </a:solidFill>
          <a:ln>
            <a:no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Partition key</a:t>
            </a:r>
            <a:endParaRPr lang="en-US" sz="1400" b="1" dirty="0">
              <a:solidFill>
                <a:prstClr val="black">
                  <a:lumMod val="85000"/>
                  <a:lumOff val="15000"/>
                </a:prstClr>
              </a:solidFill>
              <a:latin typeface="Raleway"/>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38" y="2780434"/>
            <a:ext cx="1581150" cy="1581150"/>
          </a:xfrm>
          <a:prstGeom prst="rect">
            <a:avLst/>
          </a:prstGeom>
        </p:spPr>
      </p:pic>
      <p:sp>
        <p:nvSpPr>
          <p:cNvPr id="9" name="Rectangle: Rounded Corners 1">
            <a:extLst>
              <a:ext uri="{FF2B5EF4-FFF2-40B4-BE49-F238E27FC236}">
                <a16:creationId xmlns="" xmlns:a16="http://schemas.microsoft.com/office/drawing/2014/main" id="{F331D653-9456-4EAB-82F2-7435A2C3D104}"/>
              </a:ext>
            </a:extLst>
          </p:cNvPr>
          <p:cNvSpPr/>
          <p:nvPr/>
        </p:nvSpPr>
        <p:spPr>
          <a:xfrm>
            <a:off x="4876799" y="1854566"/>
            <a:ext cx="3301429" cy="476508"/>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A Partition key </a:t>
            </a:r>
            <a:r>
              <a:rPr lang="en-US" sz="1200" dirty="0">
                <a:solidFill>
                  <a:prstClr val="black">
                    <a:lumMod val="85000"/>
                    <a:lumOff val="15000"/>
                  </a:prstClr>
                </a:solidFill>
                <a:latin typeface="Raleway"/>
              </a:rPr>
              <a:t>is </a:t>
            </a:r>
            <a:r>
              <a:rPr lang="en-US" sz="1200" dirty="0" smtClean="0">
                <a:solidFill>
                  <a:prstClr val="black">
                    <a:lumMod val="85000"/>
                    <a:lumOff val="15000"/>
                  </a:prstClr>
                </a:solidFill>
                <a:latin typeface="Raleway"/>
              </a:rPr>
              <a:t>used to identify </a:t>
            </a:r>
            <a:r>
              <a:rPr lang="en-US" sz="1200" dirty="0">
                <a:solidFill>
                  <a:prstClr val="black">
                    <a:lumMod val="85000"/>
                    <a:lumOff val="15000"/>
                  </a:prstClr>
                </a:solidFill>
                <a:latin typeface="Raleway"/>
              </a:rPr>
              <a:t>the partition that an entity belongs to</a:t>
            </a:r>
          </a:p>
        </p:txBody>
      </p:sp>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65119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34102"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Azure Table Storage Keys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876799" y="1228467"/>
            <a:ext cx="3301429" cy="476508"/>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A Row key is used to uniquely identify an entity (record) in a given partition</a:t>
            </a:r>
            <a:endParaRPr lang="en-US" sz="1200" dirty="0">
              <a:solidFill>
                <a:prstClr val="black">
                  <a:lumMod val="85000"/>
                  <a:lumOff val="15000"/>
                </a:prstClr>
              </a:solidFill>
              <a:latin typeface="Raleway"/>
            </a:endParaRPr>
          </a:p>
        </p:txBody>
      </p:sp>
      <p:sp>
        <p:nvSpPr>
          <p:cNvPr id="21" name="Rectangle 20"/>
          <p:cNvSpPr/>
          <p:nvPr/>
        </p:nvSpPr>
        <p:spPr>
          <a:xfrm>
            <a:off x="236306" y="2780434"/>
            <a:ext cx="2363056" cy="489600"/>
          </a:xfrm>
          <a:prstGeom prst="rect">
            <a:avLst/>
          </a:prstGeom>
          <a:solidFill>
            <a:schemeClr val="bg1">
              <a:lumMod val="85000"/>
            </a:schemeClr>
          </a:solidFill>
          <a:ln>
            <a:no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Row key</a:t>
            </a:r>
            <a:endParaRPr lang="en-US" sz="1400" b="1" dirty="0">
              <a:solidFill>
                <a:prstClr val="black">
                  <a:lumMod val="85000"/>
                  <a:lumOff val="15000"/>
                </a:prstClr>
              </a:solidFill>
              <a:latin typeface="Raleway"/>
            </a:endParaRPr>
          </a:p>
        </p:txBody>
      </p:sp>
      <p:sp>
        <p:nvSpPr>
          <p:cNvPr id="22" name="Rectangle 21"/>
          <p:cNvSpPr/>
          <p:nvPr/>
        </p:nvSpPr>
        <p:spPr>
          <a:xfrm>
            <a:off x="236306" y="2086274"/>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lumMod val="85000"/>
                    <a:lumOff val="15000"/>
                  </a:prstClr>
                </a:solidFill>
                <a:latin typeface="Raleway"/>
              </a:rPr>
              <a:t>Partition key</a:t>
            </a:r>
            <a:endParaRPr lang="en-US" sz="1400" b="1" dirty="0">
              <a:solidFill>
                <a:prstClr val="black">
                  <a:lumMod val="85000"/>
                  <a:lumOff val="15000"/>
                </a:prstClr>
              </a:solidFill>
              <a:latin typeface="Raleway"/>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338" y="2575874"/>
            <a:ext cx="1581150" cy="1581150"/>
          </a:xfrm>
          <a:prstGeom prst="rect">
            <a:avLst/>
          </a:prstGeom>
        </p:spPr>
      </p:pic>
      <p:sp>
        <p:nvSpPr>
          <p:cNvPr id="9" name="Rectangle: Rounded Corners 1">
            <a:extLst>
              <a:ext uri="{FF2B5EF4-FFF2-40B4-BE49-F238E27FC236}">
                <a16:creationId xmlns="" xmlns:a16="http://schemas.microsoft.com/office/drawing/2014/main" id="{F331D653-9456-4EAB-82F2-7435A2C3D104}"/>
              </a:ext>
            </a:extLst>
          </p:cNvPr>
          <p:cNvSpPr/>
          <p:nvPr/>
        </p:nvSpPr>
        <p:spPr>
          <a:xfrm>
            <a:off x="4876799" y="1854566"/>
            <a:ext cx="3301429" cy="476508"/>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The </a:t>
            </a:r>
            <a:r>
              <a:rPr lang="en-US" sz="1200" dirty="0" smtClean="0">
                <a:solidFill>
                  <a:prstClr val="black">
                    <a:lumMod val="85000"/>
                    <a:lumOff val="15000"/>
                  </a:prstClr>
                </a:solidFill>
                <a:latin typeface="Raleway"/>
              </a:rPr>
              <a:t>Partition key </a:t>
            </a:r>
            <a:r>
              <a:rPr lang="en-US" sz="1200" dirty="0">
                <a:solidFill>
                  <a:prstClr val="black">
                    <a:lumMod val="85000"/>
                    <a:lumOff val="15000"/>
                  </a:prstClr>
                </a:solidFill>
                <a:latin typeface="Raleway"/>
              </a:rPr>
              <a:t>and the </a:t>
            </a:r>
            <a:r>
              <a:rPr lang="en-US" sz="1200" dirty="0" smtClean="0">
                <a:solidFill>
                  <a:prstClr val="black">
                    <a:lumMod val="85000"/>
                    <a:lumOff val="15000"/>
                  </a:prstClr>
                </a:solidFill>
                <a:latin typeface="Raleway"/>
              </a:rPr>
              <a:t>Row key </a:t>
            </a:r>
            <a:r>
              <a:rPr lang="en-US" sz="1200" dirty="0">
                <a:solidFill>
                  <a:prstClr val="black">
                    <a:lumMod val="85000"/>
                    <a:lumOff val="15000"/>
                  </a:prstClr>
                </a:solidFill>
                <a:latin typeface="Raleway"/>
              </a:rPr>
              <a:t>together form the primary key for the entity</a:t>
            </a:r>
          </a:p>
        </p:txBody>
      </p:sp>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13174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smtClean="0"/>
              <a:t>Hands-on: Table Storage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04906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203416" y="2428556"/>
            <a:ext cx="7782340" cy="576956"/>
          </a:xfrm>
        </p:spPr>
        <p:txBody>
          <a:bodyPr anchor="ctr"/>
          <a:lstStyle/>
          <a:p>
            <a:pPr algn="ctr"/>
            <a:r>
              <a:rPr lang="en-IN" dirty="0"/>
              <a:t>Azure Storage Queue</a:t>
            </a:r>
            <a:endParaRPr lang="en-US" dirty="0"/>
          </a:p>
        </p:txBody>
      </p:sp>
      <p:pic>
        <p:nvPicPr>
          <p:cNvPr id="2" name="Picture 1"/>
          <p:cNvPicPr>
            <a:picLocks noChangeAspect="1"/>
          </p:cNvPicPr>
          <p:nvPr/>
        </p:nvPicPr>
        <p:blipFill>
          <a:blip r:embed="rId2"/>
          <a:srcRect/>
          <a:stretch/>
        </p:blipFill>
        <p:spPr>
          <a:xfrm>
            <a:off x="1203416" y="2147488"/>
            <a:ext cx="1139092" cy="1139092"/>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5429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Why </a:t>
            </a:r>
            <a:r>
              <a:rPr lang="en-IN" dirty="0" smtClean="0"/>
              <a:t>Storage </a:t>
            </a:r>
            <a:r>
              <a:rPr lang="en-IN" dirty="0"/>
              <a:t>Queues?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6762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smtClean="0">
                <a:ln>
                  <a:noFill/>
                </a:ln>
                <a:solidFill>
                  <a:srgbClr val="604878"/>
                </a:solidFill>
                <a:effectLst/>
                <a:uLnTx/>
                <a:uFillTx/>
                <a:latin typeface="Raleway Light" charset="0"/>
              </a:rPr>
              <a:t>Why Storage </a:t>
            </a:r>
            <a:r>
              <a:rPr kumimoji="0" lang="en-GB" sz="2400" b="1" i="0" u="none" strike="noStrike" kern="1200" cap="none" spc="0" normalizeH="0" baseline="0" noProof="0" dirty="0">
                <a:ln>
                  <a:noFill/>
                </a:ln>
                <a:solidFill>
                  <a:srgbClr val="604878"/>
                </a:solidFill>
                <a:effectLst/>
                <a:uLnTx/>
                <a:uFillTx/>
                <a:latin typeface="Raleway Light" charset="0"/>
              </a:rPr>
              <a:t>Queue?</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686566" y="1269703"/>
            <a:ext cx="7419744" cy="1055207"/>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Queues allow us put messages</a:t>
            </a:r>
            <a:r>
              <a:rPr kumimoji="0" lang="en-US" sz="1400" b="0" i="0" u="none" strike="noStrike" kern="1200" cap="none" spc="0" normalizeH="0" noProof="0" dirty="0" smtClean="0">
                <a:ln>
                  <a:noFill/>
                </a:ln>
                <a:solidFill>
                  <a:prstClr val="black">
                    <a:lumMod val="85000"/>
                    <a:lumOff val="15000"/>
                  </a:prstClr>
                </a:solidFill>
                <a:effectLst/>
                <a:uLnTx/>
                <a:uFillTx/>
                <a:latin typeface="Raleway"/>
                <a:ea typeface="+mn-ea"/>
                <a:cs typeface="+mn-cs"/>
              </a:rPr>
              <a:t> in them so other processes can read and process those messages. For e.g. a message might contain email address of newly signed up user. Other processes can take messages from the queue and send those messages emails.</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75" y="2571750"/>
            <a:ext cx="2127926" cy="2127926"/>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68721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08766"/>
            <a:ext cx="7782340" cy="576956"/>
          </a:xfrm>
        </p:spPr>
        <p:txBody>
          <a:bodyPr anchor="ctr"/>
          <a:lstStyle/>
          <a:p>
            <a:pPr algn="ctr"/>
            <a:r>
              <a:rPr lang="en-IN" dirty="0"/>
              <a:t>What are Storage Queues?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58644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976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Benefits of Azure Storage</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306" y="1674687"/>
            <a:ext cx="2363056" cy="400692"/>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Security</a:t>
            </a:r>
            <a:endParaRPr lang="en-IN" sz="1400" b="1" dirty="0">
              <a:solidFill>
                <a:schemeClr val="tx1">
                  <a:lumMod val="85000"/>
                  <a:lumOff val="15000"/>
                </a:schemeClr>
              </a:solidFill>
              <a:latin typeface="Raleway"/>
            </a:endParaRPr>
          </a:p>
        </p:txBody>
      </p:sp>
      <p:sp>
        <p:nvSpPr>
          <p:cNvPr id="32" name="Rectangle 31"/>
          <p:cNvSpPr/>
          <p:nvPr/>
        </p:nvSpPr>
        <p:spPr>
          <a:xfrm>
            <a:off x="236306" y="2351809"/>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Accessibility</a:t>
            </a:r>
            <a:endParaRPr lang="en-IN" sz="1400" b="1" dirty="0">
              <a:solidFill>
                <a:schemeClr val="tx1">
                  <a:lumMod val="85000"/>
                  <a:lumOff val="15000"/>
                </a:schemeClr>
              </a:solidFill>
              <a:latin typeface="Raleway"/>
            </a:endParaRPr>
          </a:p>
        </p:txBody>
      </p:sp>
      <p:sp>
        <p:nvSpPr>
          <p:cNvPr id="33" name="Rectangle 32"/>
          <p:cNvSpPr/>
          <p:nvPr/>
        </p:nvSpPr>
        <p:spPr>
          <a:xfrm>
            <a:off x="236306" y="2994430"/>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Scalability</a:t>
            </a:r>
            <a:endParaRPr lang="en-IN" sz="1400" b="1" dirty="0">
              <a:solidFill>
                <a:schemeClr val="tx1">
                  <a:lumMod val="85000"/>
                  <a:lumOff val="15000"/>
                </a:schemeClr>
              </a:solidFill>
              <a:latin typeface="Raleway"/>
            </a:endParaRPr>
          </a:p>
        </p:txBody>
      </p:sp>
      <p:sp>
        <p:nvSpPr>
          <p:cNvPr id="34" name="Rectangle 33"/>
          <p:cNvSpPr/>
          <p:nvPr/>
        </p:nvSpPr>
        <p:spPr>
          <a:xfrm>
            <a:off x="236306" y="3637051"/>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High availability</a:t>
            </a:r>
            <a:endParaRPr lang="en-IN" sz="1400" b="1" dirty="0">
              <a:solidFill>
                <a:schemeClr val="tx1">
                  <a:lumMod val="85000"/>
                  <a:lumOff val="15000"/>
                </a:schemeClr>
              </a:solidFill>
              <a:latin typeface="Raleway"/>
            </a:endParaRPr>
          </a:p>
        </p:txBody>
      </p: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provides </a:t>
            </a:r>
            <a:r>
              <a:rPr lang="en-US" sz="1200" dirty="0" smtClean="0">
                <a:solidFill>
                  <a:schemeClr val="tx1"/>
                </a:solidFill>
                <a:latin typeface="Raleway"/>
              </a:rPr>
              <a:t>top-notch security, </a:t>
            </a:r>
            <a:r>
              <a:rPr lang="en-US" sz="1200" dirty="0">
                <a:solidFill>
                  <a:schemeClr val="tx1"/>
                </a:solidFill>
                <a:latin typeface="Raleway"/>
              </a:rPr>
              <a:t>as data stored or written in Azure </a:t>
            </a:r>
            <a:r>
              <a:rPr lang="en-US" sz="1200" dirty="0" smtClean="0">
                <a:solidFill>
                  <a:schemeClr val="tx1"/>
                </a:solidFill>
                <a:latin typeface="Raleway"/>
              </a:rPr>
              <a:t>Storage is </a:t>
            </a:r>
            <a:r>
              <a:rPr lang="en-US" sz="1200" dirty="0">
                <a:solidFill>
                  <a:schemeClr val="tx1"/>
                </a:solidFill>
                <a:latin typeface="Raleway"/>
              </a:rPr>
              <a:t>encrypted. Azure </a:t>
            </a:r>
            <a:r>
              <a:rPr lang="en-US" sz="1200" dirty="0" smtClean="0">
                <a:solidFill>
                  <a:schemeClr val="tx1"/>
                </a:solidFill>
                <a:latin typeface="Raleway"/>
              </a:rPr>
              <a:t>Storage offers </a:t>
            </a:r>
            <a:r>
              <a:rPr lang="en-US" sz="1200" dirty="0">
                <a:solidFill>
                  <a:schemeClr val="tx1"/>
                </a:solidFill>
                <a:latin typeface="Raleway"/>
              </a:rPr>
              <a:t>full control over who can and cannot access our </a:t>
            </a:r>
            <a:r>
              <a:rPr lang="en-US" sz="1200" dirty="0" smtClean="0">
                <a:solidFill>
                  <a:schemeClr val="tx1"/>
                </a:solidFill>
                <a:latin typeface="Raleway"/>
              </a:rPr>
              <a:t>data</a:t>
            </a:r>
            <a:endParaRPr lang="en-IN" sz="1200" dirty="0">
              <a:solidFill>
                <a:schemeClr val="tx1"/>
              </a:solidFill>
              <a:latin typeface="Raleway"/>
            </a:endParaRPr>
          </a:p>
        </p:txBody>
      </p:sp>
      <p:grpSp>
        <p:nvGrpSpPr>
          <p:cNvPr id="14" name="Group 13"/>
          <p:cNvGrpSpPr/>
          <p:nvPr/>
        </p:nvGrpSpPr>
        <p:grpSpPr>
          <a:xfrm>
            <a:off x="5301468" y="2696698"/>
            <a:ext cx="1582217" cy="1683295"/>
            <a:chOff x="5301468" y="2918553"/>
            <a:chExt cx="1582217" cy="1683295"/>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863" y="2918553"/>
              <a:ext cx="1152822" cy="115282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468" y="3244604"/>
              <a:ext cx="1152816" cy="115281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438" y="3821012"/>
              <a:ext cx="780836" cy="780836"/>
            </a:xfrm>
            <a:prstGeom prst="rect">
              <a:avLst/>
            </a:prstGeom>
          </p:spPr>
        </p:pic>
      </p:grpSp>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6"/>
          <a:stretch>
            <a:fillRect/>
          </a:stretch>
        </p:blipFill>
        <p:spPr>
          <a:xfrm>
            <a:off x="-10633" y="10633"/>
            <a:ext cx="9144000" cy="5143500"/>
          </a:xfrm>
          <a:prstGeom prst="rect">
            <a:avLst/>
          </a:prstGeom>
        </p:spPr>
      </p:pic>
    </p:spTree>
    <p:extLst>
      <p:ext uri="{BB962C8B-B14F-4D97-AF65-F5344CB8AC3E}">
        <p14:creationId xmlns:p14="http://schemas.microsoft.com/office/powerpoint/2010/main" val="424291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69"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smtClean="0">
                <a:ln>
                  <a:noFill/>
                </a:ln>
                <a:solidFill>
                  <a:srgbClr val="604878"/>
                </a:solidFill>
                <a:effectLst/>
                <a:uLnTx/>
                <a:uFillTx/>
                <a:latin typeface="Raleway Light" charset="0"/>
              </a:rPr>
              <a:t>What is </a:t>
            </a:r>
            <a:r>
              <a:rPr kumimoji="0" lang="en-GB" sz="2400" b="1" i="0" u="none" strike="noStrike" kern="1200" cap="none" spc="0" normalizeH="0" baseline="0" noProof="0" dirty="0">
                <a:ln>
                  <a:noFill/>
                </a:ln>
                <a:solidFill>
                  <a:srgbClr val="604878"/>
                </a:solidFill>
                <a:effectLst/>
                <a:uLnTx/>
                <a:uFillTx/>
                <a:latin typeface="Raleway Light" charset="0"/>
              </a:rPr>
              <a:t>Azure Queue Storage?</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807396" y="1116613"/>
            <a:ext cx="7164215" cy="1103846"/>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dirty="0">
                <a:solidFill>
                  <a:prstClr val="black">
                    <a:lumMod val="85000"/>
                    <a:lumOff val="15000"/>
                  </a:prstClr>
                </a:solidFill>
                <a:latin typeface="Raleway"/>
              </a:rPr>
              <a:t>Azure Queue storage is a service for storing large numbers of messages that can be accessed from anywhere in the world</a:t>
            </a:r>
            <a:endParaRPr kumimoji="0" lang="en-IN" sz="12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grpSp>
        <p:nvGrpSpPr>
          <p:cNvPr id="6" name="Group 5"/>
          <p:cNvGrpSpPr/>
          <p:nvPr/>
        </p:nvGrpSpPr>
        <p:grpSpPr>
          <a:xfrm>
            <a:off x="959895" y="2675277"/>
            <a:ext cx="7016790" cy="2013623"/>
            <a:chOff x="959895" y="2675277"/>
            <a:chExt cx="7016790" cy="201362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70" y="2762992"/>
              <a:ext cx="749030" cy="74903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902" y="2763222"/>
              <a:ext cx="748800" cy="7488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770" y="3713433"/>
              <a:ext cx="748800" cy="7488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902" y="3713433"/>
              <a:ext cx="748800" cy="748800"/>
            </a:xfrm>
            <a:prstGeom prst="rect">
              <a:avLst/>
            </a:prstGeom>
          </p:spPr>
        </p:pic>
        <p:sp>
          <p:nvSpPr>
            <p:cNvPr id="7" name="Rectangle 6"/>
            <p:cNvSpPr/>
            <p:nvPr/>
          </p:nvSpPr>
          <p:spPr>
            <a:xfrm>
              <a:off x="5911279" y="2675277"/>
              <a:ext cx="2065406" cy="2013457"/>
            </a:xfrm>
            <a:prstGeom prst="rect">
              <a:avLst/>
            </a:prstGeom>
            <a:noFill/>
            <a:ln w="28575">
              <a:solidFill>
                <a:schemeClr val="accent6">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p:cNvPicPr>
              <a:picLocks noChangeAspect="1"/>
            </p:cNvPicPr>
            <p:nvPr/>
          </p:nvPicPr>
          <p:blipFill>
            <a:blip r:embed="rId7"/>
            <a:srcRect/>
            <a:stretch/>
          </p:blipFill>
          <p:spPr>
            <a:xfrm>
              <a:off x="3898805" y="3112625"/>
              <a:ext cx="1139092" cy="113909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7506" y="2821590"/>
              <a:ext cx="748800" cy="7488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5447" y="2821360"/>
              <a:ext cx="748800" cy="7488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7506" y="3771801"/>
              <a:ext cx="748800" cy="7488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466" y="3771801"/>
              <a:ext cx="748800" cy="748800"/>
            </a:xfrm>
            <a:prstGeom prst="rect">
              <a:avLst/>
            </a:prstGeom>
          </p:spPr>
        </p:pic>
        <p:sp>
          <p:nvSpPr>
            <p:cNvPr id="19" name="Rectangle 18"/>
            <p:cNvSpPr/>
            <p:nvPr/>
          </p:nvSpPr>
          <p:spPr>
            <a:xfrm>
              <a:off x="959895" y="2675443"/>
              <a:ext cx="2065406" cy="2013457"/>
            </a:xfrm>
            <a:prstGeom prst="rect">
              <a:avLst/>
            </a:prstGeom>
            <a:noFill/>
            <a:ln w="28575">
              <a:solidFill>
                <a:schemeClr val="accent6">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Straight Arrow Connector 10"/>
            <p:cNvCxnSpPr>
              <a:stCxn id="19" idx="3"/>
            </p:cNvCxnSpPr>
            <p:nvPr/>
          </p:nvCxnSpPr>
          <p:spPr>
            <a:xfrm flipV="1">
              <a:off x="3025301" y="3682171"/>
              <a:ext cx="873504"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017810" y="3673177"/>
              <a:ext cx="873504"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 xmlns:a16="http://schemas.microsoft.com/office/drawing/2014/main" id="{489CA974-BFDD-4137-A608-C539BA067DF5}"/>
              </a:ext>
            </a:extLst>
          </p:cNvPr>
          <p:cNvPicPr>
            <a:picLocks noChangeAspect="1"/>
          </p:cNvPicPr>
          <p:nvPr/>
        </p:nvPicPr>
        <p:blipFill>
          <a:blip r:embed="rId9"/>
          <a:stretch>
            <a:fillRect/>
          </a:stretch>
        </p:blipFill>
        <p:spPr>
          <a:xfrm>
            <a:off x="-10633" y="10633"/>
            <a:ext cx="9144000" cy="5143500"/>
          </a:xfrm>
          <a:prstGeom prst="rect">
            <a:avLst/>
          </a:prstGeom>
        </p:spPr>
      </p:pic>
    </p:spTree>
    <p:extLst>
      <p:ext uri="{BB962C8B-B14F-4D97-AF65-F5344CB8AC3E}">
        <p14:creationId xmlns:p14="http://schemas.microsoft.com/office/powerpoint/2010/main" val="3683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Queue Service </a:t>
            </a:r>
            <a:r>
              <a:rPr lang="en-IN" dirty="0" smtClean="0"/>
              <a:t>Concepts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07249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5"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GB" sz="2400" b="1" dirty="0">
                <a:solidFill>
                  <a:srgbClr val="604878"/>
                </a:solidFill>
              </a:rPr>
              <a:t>Queue Service Concepts</a:t>
            </a:r>
          </a:p>
        </p:txBody>
      </p:sp>
      <p:sp>
        <p:nvSpPr>
          <p:cNvPr id="5" name="TextBox 4">
            <a:extLst>
              <a:ext uri="{FF2B5EF4-FFF2-40B4-BE49-F238E27FC236}">
                <a16:creationId xmlns:a16="http://schemas.microsoft.com/office/drawing/2014/main" xmlns="" id="{251E9308-CAA4-4EC0-8125-40CC4DAAC018}"/>
              </a:ext>
            </a:extLst>
          </p:cNvPr>
          <p:cNvSpPr txBox="1"/>
          <p:nvPr/>
        </p:nvSpPr>
        <p:spPr>
          <a:xfrm>
            <a:off x="442444" y="3288394"/>
            <a:ext cx="2063296" cy="1092607"/>
          </a:xfrm>
          <a:prstGeom prst="rect">
            <a:avLst/>
          </a:prstGeom>
          <a:noFill/>
        </p:spPr>
        <p:txBody>
          <a:bodyPr wrap="square" rtlCol="0">
            <a:spAutoFit/>
          </a:bodyPr>
          <a:lstStyle/>
          <a:p>
            <a:pPr lvl="0" defTabSz="914400">
              <a:defRPr/>
            </a:pPr>
            <a:r>
              <a:rPr lang="en-US" sz="1300" dirty="0">
                <a:latin typeface="Open Sans" panose="020B0606030504020204" pitchFamily="34" charset="0"/>
              </a:rPr>
              <a:t>Queues are addressable using the following URL format: https://&lt;storage account&gt;.queue.core.windows.net/&lt;queue&gt;</a:t>
            </a:r>
          </a:p>
        </p:txBody>
      </p:sp>
      <p:sp>
        <p:nvSpPr>
          <p:cNvPr id="6" name="Oval 5">
            <a:extLst>
              <a:ext uri="{FF2B5EF4-FFF2-40B4-BE49-F238E27FC236}">
                <a16:creationId xmlns:a16="http://schemas.microsoft.com/office/drawing/2014/main" xmlns="" id="{295BE104-634C-496B-B00B-D6A526B83516}"/>
              </a:ext>
            </a:extLst>
          </p:cNvPr>
          <p:cNvSpPr/>
          <p:nvPr/>
        </p:nvSpPr>
        <p:spPr>
          <a:xfrm>
            <a:off x="524827" y="2825087"/>
            <a:ext cx="379256" cy="3792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panose="020F0502020204030204"/>
                <a:ea typeface="+mn-ea"/>
                <a:cs typeface="+mn-cs"/>
              </a:rPr>
              <a:t>2</a:t>
            </a:r>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95256DC2-45B0-4FAA-9B92-FD21D372DDB1}"/>
              </a:ext>
            </a:extLst>
          </p:cNvPr>
          <p:cNvSpPr txBox="1"/>
          <p:nvPr/>
        </p:nvSpPr>
        <p:spPr>
          <a:xfrm>
            <a:off x="958636" y="2832486"/>
            <a:ext cx="1633342" cy="300082"/>
          </a:xfrm>
          <a:prstGeom prst="rect">
            <a:avLst/>
          </a:prstGeom>
          <a:noFill/>
        </p:spPr>
        <p:txBody>
          <a:bodyPr wrap="square" rtlCol="0">
            <a:spAutoFit/>
          </a:bodyPr>
          <a:lstStyle/>
          <a:p>
            <a:pPr lvl="0" algn="just">
              <a:defRPr/>
            </a:pPr>
            <a:r>
              <a:rPr lang="en-US" b="1" dirty="0">
                <a:solidFill>
                  <a:schemeClr val="accent4"/>
                </a:solidFill>
                <a:latin typeface="Noto Sans" panose="020B0502040504020204"/>
              </a:rPr>
              <a:t>URL format</a:t>
            </a:r>
          </a:p>
        </p:txBody>
      </p:sp>
      <p:sp>
        <p:nvSpPr>
          <p:cNvPr id="8" name="TextBox 7">
            <a:extLst>
              <a:ext uri="{FF2B5EF4-FFF2-40B4-BE49-F238E27FC236}">
                <a16:creationId xmlns:a16="http://schemas.microsoft.com/office/drawing/2014/main" xmlns="" id="{6D1118C4-F4C4-41DB-81AE-89D6571AEE53}"/>
              </a:ext>
            </a:extLst>
          </p:cNvPr>
          <p:cNvSpPr txBox="1"/>
          <p:nvPr/>
        </p:nvSpPr>
        <p:spPr>
          <a:xfrm>
            <a:off x="442444" y="1596149"/>
            <a:ext cx="2063296" cy="692497"/>
          </a:xfrm>
          <a:prstGeom prst="rect">
            <a:avLst/>
          </a:prstGeom>
          <a:noFill/>
        </p:spPr>
        <p:txBody>
          <a:bodyPr wrap="square" rtlCol="0">
            <a:spAutoFit/>
          </a:bodyPr>
          <a:lstStyle/>
          <a:p>
            <a:pPr lvl="0" defTabSz="914400">
              <a:defRPr/>
            </a:pPr>
            <a:r>
              <a:rPr lang="en-US" sz="1300" dirty="0">
                <a:latin typeface="Open Sans" panose="020B0606030504020204" pitchFamily="34" charset="0"/>
              </a:rPr>
              <a:t>All access to Azure Storage is done through a storage </a:t>
            </a:r>
            <a:r>
              <a:rPr lang="en-US" sz="1300" dirty="0" smtClean="0">
                <a:latin typeface="Open Sans" panose="020B0606030504020204" pitchFamily="34" charset="0"/>
              </a:rPr>
              <a:t>account </a:t>
            </a:r>
            <a:endParaRPr lang="en-US" sz="1300" dirty="0">
              <a:latin typeface="Open Sans" panose="020B0606030504020204" pitchFamily="34" charset="0"/>
            </a:endParaRPr>
          </a:p>
        </p:txBody>
      </p:sp>
      <p:sp>
        <p:nvSpPr>
          <p:cNvPr id="9" name="Oval 8">
            <a:extLst>
              <a:ext uri="{FF2B5EF4-FFF2-40B4-BE49-F238E27FC236}">
                <a16:creationId xmlns:a16="http://schemas.microsoft.com/office/drawing/2014/main" xmlns="" id="{6293C209-8258-4EE6-B836-8B42949A968F}"/>
              </a:ext>
            </a:extLst>
          </p:cNvPr>
          <p:cNvSpPr/>
          <p:nvPr/>
        </p:nvSpPr>
        <p:spPr>
          <a:xfrm>
            <a:off x="524827" y="1132842"/>
            <a:ext cx="379256" cy="379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srgbClr val="FFFFFF"/>
                </a:solidFill>
                <a:latin typeface="Calibri" panose="020F0502020204030204"/>
              </a:rPr>
              <a:t>1</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DCEDDCF0-D0CD-4D7B-B483-3EA87088B1CC}"/>
              </a:ext>
            </a:extLst>
          </p:cNvPr>
          <p:cNvSpPr txBox="1"/>
          <p:nvPr/>
        </p:nvSpPr>
        <p:spPr>
          <a:xfrm>
            <a:off x="958636" y="1140241"/>
            <a:ext cx="1633342" cy="300082"/>
          </a:xfrm>
          <a:prstGeom prst="rect">
            <a:avLst/>
          </a:prstGeom>
          <a:noFill/>
        </p:spPr>
        <p:txBody>
          <a:bodyPr wrap="square" rtlCol="0">
            <a:spAutoFit/>
          </a:bodyPr>
          <a:lstStyle/>
          <a:p>
            <a:pPr lvl="0" algn="just">
              <a:defRPr/>
            </a:pPr>
            <a:r>
              <a:rPr lang="en-US" b="1" dirty="0">
                <a:solidFill>
                  <a:schemeClr val="accent2"/>
                </a:solidFill>
                <a:latin typeface="Noto Sans" panose="020B0502040504020204"/>
              </a:rPr>
              <a:t>Accounts</a:t>
            </a:r>
          </a:p>
        </p:txBody>
      </p:sp>
      <p:sp>
        <p:nvSpPr>
          <p:cNvPr id="15" name="TextBox 14">
            <a:extLst>
              <a:ext uri="{FF2B5EF4-FFF2-40B4-BE49-F238E27FC236}">
                <a16:creationId xmlns:a16="http://schemas.microsoft.com/office/drawing/2014/main" xmlns="" id="{316254CD-FED9-441E-A286-5AA6907910A2}"/>
              </a:ext>
            </a:extLst>
          </p:cNvPr>
          <p:cNvSpPr txBox="1"/>
          <p:nvPr/>
        </p:nvSpPr>
        <p:spPr>
          <a:xfrm>
            <a:off x="6863471" y="1406521"/>
            <a:ext cx="2063296" cy="692497"/>
          </a:xfrm>
          <a:prstGeom prst="rect">
            <a:avLst/>
          </a:prstGeom>
          <a:noFill/>
        </p:spPr>
        <p:txBody>
          <a:bodyPr wrap="square" rtlCol="0">
            <a:spAutoFit/>
          </a:bodyPr>
          <a:lstStyle/>
          <a:p>
            <a:pPr lvl="0" defTabSz="914400">
              <a:defRPr/>
            </a:pPr>
            <a:r>
              <a:rPr lang="en-US" sz="1300" dirty="0">
                <a:latin typeface="Open Sans" panose="020B0606030504020204" pitchFamily="34" charset="0"/>
              </a:rPr>
              <a:t>A queue contains a set of messages. The queue name must be </a:t>
            </a:r>
            <a:r>
              <a:rPr lang="en-US" sz="1300" dirty="0" smtClean="0">
                <a:latin typeface="Open Sans" panose="020B0606030504020204" pitchFamily="34" charset="0"/>
              </a:rPr>
              <a:t>in lowercase</a:t>
            </a:r>
            <a:endParaRPr lang="en-US" sz="1300" dirty="0">
              <a:latin typeface="Open Sans" panose="020B0606030504020204" pitchFamily="34" charset="0"/>
            </a:endParaRPr>
          </a:p>
        </p:txBody>
      </p:sp>
      <p:sp>
        <p:nvSpPr>
          <p:cNvPr id="16" name="Oval 15">
            <a:extLst>
              <a:ext uri="{FF2B5EF4-FFF2-40B4-BE49-F238E27FC236}">
                <a16:creationId xmlns:a16="http://schemas.microsoft.com/office/drawing/2014/main" xmlns="" id="{4C6E627E-F87A-4D19-A069-172BADAEE965}"/>
              </a:ext>
            </a:extLst>
          </p:cNvPr>
          <p:cNvSpPr/>
          <p:nvPr/>
        </p:nvSpPr>
        <p:spPr>
          <a:xfrm>
            <a:off x="6945854" y="943214"/>
            <a:ext cx="379256" cy="3792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srgbClr val="FFFFFF"/>
                </a:solidFill>
                <a:latin typeface="Calibri" panose="020F0502020204030204"/>
              </a:rPr>
              <a:t>3</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xmlns="" id="{94CFDC60-8219-4B98-8C51-AACC31911ACE}"/>
              </a:ext>
            </a:extLst>
          </p:cNvPr>
          <p:cNvSpPr txBox="1"/>
          <p:nvPr/>
        </p:nvSpPr>
        <p:spPr>
          <a:xfrm>
            <a:off x="7379663" y="950613"/>
            <a:ext cx="1633342" cy="300082"/>
          </a:xfrm>
          <a:prstGeom prst="rect">
            <a:avLst/>
          </a:prstGeom>
          <a:noFill/>
        </p:spPr>
        <p:txBody>
          <a:bodyPr wrap="square" rtlCol="0">
            <a:spAutoFit/>
          </a:bodyPr>
          <a:lstStyle/>
          <a:p>
            <a:pPr lvl="0" algn="just">
              <a:defRPr/>
            </a:pPr>
            <a:r>
              <a:rPr lang="en-US" b="1" dirty="0" smtClean="0">
                <a:solidFill>
                  <a:schemeClr val="accent5"/>
                </a:solidFill>
                <a:latin typeface="Noto Sans" panose="020B0502040504020204"/>
              </a:rPr>
              <a:t>Queue</a:t>
            </a:r>
            <a:endParaRPr lang="en-GB" b="1" dirty="0">
              <a:solidFill>
                <a:schemeClr val="accent5"/>
              </a:solidFill>
              <a:latin typeface="Noto Sans" panose="020B0502040504020204"/>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xmlns="" id="{656BE6AF-1775-40DF-88DC-B65F24C5D6AB}"/>
              </a:ext>
            </a:extLst>
          </p:cNvPr>
          <p:cNvSpPr txBox="1"/>
          <p:nvPr/>
        </p:nvSpPr>
        <p:spPr>
          <a:xfrm>
            <a:off x="6896937" y="3279803"/>
            <a:ext cx="2063296" cy="1492716"/>
          </a:xfrm>
          <a:prstGeom prst="rect">
            <a:avLst/>
          </a:prstGeom>
          <a:noFill/>
        </p:spPr>
        <p:txBody>
          <a:bodyPr wrap="square" rtlCol="0">
            <a:spAutoFit/>
          </a:bodyPr>
          <a:lstStyle/>
          <a:p>
            <a:pPr lvl="0" defTabSz="914400">
              <a:defRPr/>
            </a:pPr>
            <a:r>
              <a:rPr lang="en-US" sz="1300" dirty="0">
                <a:latin typeface="Open Sans" panose="020B0606030504020204" pitchFamily="34" charset="0"/>
              </a:rPr>
              <a:t>A </a:t>
            </a:r>
            <a:r>
              <a:rPr lang="en-US" sz="1300" dirty="0" smtClean="0">
                <a:latin typeface="Open Sans" panose="020B0606030504020204" pitchFamily="34" charset="0"/>
              </a:rPr>
              <a:t>message can be in </a:t>
            </a:r>
            <a:r>
              <a:rPr lang="en-US" sz="1300" dirty="0">
                <a:latin typeface="Open Sans" panose="020B0606030504020204" pitchFamily="34" charset="0"/>
              </a:rPr>
              <a:t>any </a:t>
            </a:r>
            <a:r>
              <a:rPr lang="en-US" sz="1300" dirty="0" smtClean="0">
                <a:latin typeface="Open Sans" panose="020B0606030504020204" pitchFamily="34" charset="0"/>
              </a:rPr>
              <a:t>format and </a:t>
            </a:r>
            <a:r>
              <a:rPr lang="en-US" sz="1300" dirty="0">
                <a:latin typeface="Open Sans" panose="020B0606030504020204" pitchFamily="34" charset="0"/>
              </a:rPr>
              <a:t>up to 64 KB. The maximum time-to-live allowed can be any positive number, or -1 indicating that the message doesn't expire. The default time-to-live is seven </a:t>
            </a:r>
            <a:r>
              <a:rPr lang="en-US" sz="1300" dirty="0" smtClean="0">
                <a:latin typeface="Open Sans" panose="020B0606030504020204" pitchFamily="34" charset="0"/>
              </a:rPr>
              <a:t>days</a:t>
            </a:r>
            <a:endParaRPr lang="en-US" sz="1300" dirty="0">
              <a:latin typeface="Open Sans" panose="020B0606030504020204" pitchFamily="34" charset="0"/>
            </a:endParaRPr>
          </a:p>
        </p:txBody>
      </p:sp>
      <p:sp>
        <p:nvSpPr>
          <p:cNvPr id="19" name="Oval 18">
            <a:extLst>
              <a:ext uri="{FF2B5EF4-FFF2-40B4-BE49-F238E27FC236}">
                <a16:creationId xmlns:a16="http://schemas.microsoft.com/office/drawing/2014/main" xmlns="" id="{D33A764A-60EA-452A-8189-5C2A896FBAAB}"/>
              </a:ext>
            </a:extLst>
          </p:cNvPr>
          <p:cNvSpPr/>
          <p:nvPr/>
        </p:nvSpPr>
        <p:spPr>
          <a:xfrm>
            <a:off x="6979320" y="2816496"/>
            <a:ext cx="379256" cy="379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alibri" panose="020F0502020204030204"/>
              </a:rPr>
              <a:t>4</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xmlns="" id="{3F248C3F-DF1F-4B74-8780-DA6B6C106F53}"/>
              </a:ext>
            </a:extLst>
          </p:cNvPr>
          <p:cNvSpPr txBox="1"/>
          <p:nvPr/>
        </p:nvSpPr>
        <p:spPr>
          <a:xfrm>
            <a:off x="7413129" y="2823895"/>
            <a:ext cx="1633342" cy="300082"/>
          </a:xfrm>
          <a:prstGeom prst="rect">
            <a:avLst/>
          </a:prstGeom>
          <a:noFill/>
        </p:spPr>
        <p:txBody>
          <a:bodyPr wrap="square" rtlCol="0">
            <a:spAutoFit/>
          </a:bodyPr>
          <a:lstStyle/>
          <a:p>
            <a:pPr lvl="0" algn="just">
              <a:defRPr/>
            </a:pPr>
            <a:r>
              <a:rPr lang="en-US" b="1" dirty="0">
                <a:solidFill>
                  <a:schemeClr val="accent1"/>
                </a:solidFill>
                <a:latin typeface="Noto Sans" panose="020B0502040504020204"/>
              </a:rPr>
              <a:t>Message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821" y="1223585"/>
            <a:ext cx="2498560" cy="2498560"/>
          </a:xfrm>
          <a:prstGeom prst="rect">
            <a:avLst/>
          </a:prstGeom>
        </p:spPr>
      </p:pic>
      <p:pic>
        <p:nvPicPr>
          <p:cNvPr id="21" name="Picture 20">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3812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US" dirty="0" smtClean="0"/>
              <a:t>Hands-On: Implement Azure Queues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95069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203416" y="2428556"/>
            <a:ext cx="7782340" cy="576956"/>
          </a:xfrm>
        </p:spPr>
        <p:txBody>
          <a:bodyPr anchor="ctr"/>
          <a:lstStyle/>
          <a:p>
            <a:pPr algn="ctr"/>
            <a:r>
              <a:rPr lang="en-IN" dirty="0"/>
              <a:t>Azure Storage Explorer</a:t>
            </a:r>
            <a:endParaRPr lang="en-US" dirty="0"/>
          </a:p>
        </p:txBody>
      </p:sp>
      <p:pic>
        <p:nvPicPr>
          <p:cNvPr id="2" name="Picture 1"/>
          <p:cNvPicPr>
            <a:picLocks noChangeAspect="1"/>
          </p:cNvPicPr>
          <p:nvPr/>
        </p:nvPicPr>
        <p:blipFill>
          <a:blip r:embed="rId2"/>
          <a:srcRect/>
          <a:stretch/>
        </p:blipFill>
        <p:spPr>
          <a:xfrm>
            <a:off x="1203416" y="2182430"/>
            <a:ext cx="1139092" cy="1069208"/>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382051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a:t>What is Azure Storage Explorer?</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49122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0662" y="1132044"/>
            <a:ext cx="5091214" cy="916390"/>
            <a:chOff x="668402" y="1053133"/>
            <a:chExt cx="5091214" cy="916390"/>
          </a:xfrm>
        </p:grpSpPr>
        <p:sp>
          <p:nvSpPr>
            <p:cNvPr id="6" name="Rectangle 5">
              <a:extLst>
                <a:ext uri="{FF2B5EF4-FFF2-40B4-BE49-F238E27FC236}">
                  <a16:creationId xmlns="" xmlns:a16="http://schemas.microsoft.com/office/drawing/2014/main" id="{50FBB012-F167-47A3-9429-1320CCD8E325}"/>
                </a:ext>
              </a:extLst>
            </p:cNvPr>
            <p:cNvSpPr/>
            <p:nvPr/>
          </p:nvSpPr>
          <p:spPr>
            <a:xfrm>
              <a:off x="668402" y="1103539"/>
              <a:ext cx="5091214" cy="865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extBox 10">
              <a:extLst>
                <a:ext uri="{FF2B5EF4-FFF2-40B4-BE49-F238E27FC236}">
                  <a16:creationId xmlns="" xmlns:a16="http://schemas.microsoft.com/office/drawing/2014/main" id="{A01EF41C-00C1-4786-A574-E16A76739110}"/>
                </a:ext>
              </a:extLst>
            </p:cNvPr>
            <p:cNvSpPr txBox="1"/>
            <p:nvPr/>
          </p:nvSpPr>
          <p:spPr>
            <a:xfrm>
              <a:off x="1740759" y="1161554"/>
              <a:ext cx="3660806" cy="447675"/>
            </a:xfrm>
            <a:prstGeom prst="rect">
              <a:avLst/>
            </a:prstGeom>
            <a:noFill/>
          </p:spPr>
          <p:txBody>
            <a:bodyPr wrap="square" rtlCol="0">
              <a:noAutofit/>
            </a:bodyPr>
            <a:lstStyle/>
            <a:p>
              <a:pPr lvl="0" algn="just" defTabSz="914400">
                <a:defRPr/>
              </a:pPr>
              <a:r>
                <a:rPr lang="en-US" sz="1300" dirty="0">
                  <a:solidFill>
                    <a:srgbClr val="FFFFFF"/>
                  </a:solidFill>
                  <a:latin typeface="Open Sans" panose="020B0606030504020204" pitchFamily="34" charset="0"/>
                </a:rPr>
                <a:t>Azure Storage Explorer is a standalone app that enables you to easily work with Azure Storage data on Windows, macOS, and </a:t>
              </a:r>
              <a:r>
                <a:rPr lang="en-US" sz="1300" dirty="0" smtClean="0">
                  <a:solidFill>
                    <a:srgbClr val="FFFFFF"/>
                  </a:solidFill>
                  <a:latin typeface="Open Sans" panose="020B0606030504020204" pitchFamily="34" charset="0"/>
                </a:rPr>
                <a:t>Linux </a:t>
              </a:r>
              <a:endParaRPr lang="en-US" sz="1300" dirty="0">
                <a:solidFill>
                  <a:srgbClr val="FFFFFF"/>
                </a:solidFill>
                <a:latin typeface="Open Sans" panose="020B0606030504020204" pitchFamily="34" charset="0"/>
              </a:endParaRPr>
            </a:p>
          </p:txBody>
        </p:sp>
        <p:sp>
          <p:nvSpPr>
            <p:cNvPr id="16" name="TextBox 15">
              <a:extLst>
                <a:ext uri="{FF2B5EF4-FFF2-40B4-BE49-F238E27FC236}">
                  <a16:creationId xmlns="" xmlns:a16="http://schemas.microsoft.com/office/drawing/2014/main" id="{C7F5CE23-BD7A-46C3-84CD-DFC3B5943960}"/>
                </a:ext>
              </a:extLst>
            </p:cNvPr>
            <p:cNvSpPr txBox="1"/>
            <p:nvPr/>
          </p:nvSpPr>
          <p:spPr>
            <a:xfrm>
              <a:off x="670662" y="1053133"/>
              <a:ext cx="1070097" cy="71348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01</a:t>
              </a:r>
              <a:endParaRPr kumimoji="0" lang="en-GB" sz="4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3" name="Group 2"/>
          <p:cNvGrpSpPr/>
          <p:nvPr/>
        </p:nvGrpSpPr>
        <p:grpSpPr>
          <a:xfrm>
            <a:off x="3277349" y="2402480"/>
            <a:ext cx="5091214" cy="865984"/>
            <a:chOff x="668402" y="2086847"/>
            <a:chExt cx="5091214" cy="865984"/>
          </a:xfrm>
        </p:grpSpPr>
        <p:sp>
          <p:nvSpPr>
            <p:cNvPr id="9" name="Rectangle 8">
              <a:extLst>
                <a:ext uri="{FF2B5EF4-FFF2-40B4-BE49-F238E27FC236}">
                  <a16:creationId xmlns="" xmlns:a16="http://schemas.microsoft.com/office/drawing/2014/main" id="{B0BD6CCB-B748-4FC2-99BE-F97668618709}"/>
                </a:ext>
              </a:extLst>
            </p:cNvPr>
            <p:cNvSpPr/>
            <p:nvPr/>
          </p:nvSpPr>
          <p:spPr>
            <a:xfrm>
              <a:off x="668402" y="2086847"/>
              <a:ext cx="5091214" cy="8659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 xmlns:a16="http://schemas.microsoft.com/office/drawing/2014/main" id="{9462A1A3-2F7F-44C3-AF19-DD34304A6B65}"/>
                </a:ext>
              </a:extLst>
            </p:cNvPr>
            <p:cNvSpPr txBox="1"/>
            <p:nvPr/>
          </p:nvSpPr>
          <p:spPr>
            <a:xfrm>
              <a:off x="1740759" y="2394000"/>
              <a:ext cx="3660806" cy="290214"/>
            </a:xfrm>
            <a:prstGeom prst="rect">
              <a:avLst/>
            </a:prstGeom>
            <a:noFill/>
          </p:spPr>
          <p:txBody>
            <a:bodyPr wrap="square" rtlCol="0">
              <a:noAutofit/>
            </a:bodyPr>
            <a:lstStyle/>
            <a:p>
              <a:pPr lvl="0" algn="just" defTabSz="914400">
                <a:defRPr/>
              </a:pPr>
              <a:r>
                <a:rPr lang="en-US" sz="1300" dirty="0" smtClean="0">
                  <a:solidFill>
                    <a:srgbClr val="FFFFFF"/>
                  </a:solidFill>
                  <a:latin typeface="Open Sans" panose="020B0606030504020204" pitchFamily="34" charset="0"/>
                </a:rPr>
                <a:t>It </a:t>
              </a:r>
              <a:r>
                <a:rPr lang="en-US" sz="1300" dirty="0">
                  <a:solidFill>
                    <a:srgbClr val="FFFFFF"/>
                  </a:solidFill>
                  <a:latin typeface="Open Sans" panose="020B0606030504020204" pitchFamily="34" charset="0"/>
                </a:rPr>
                <a:t>is free to download from Microsoft </a:t>
              </a:r>
              <a:r>
                <a:rPr lang="en-US" sz="1300" dirty="0" smtClean="0">
                  <a:solidFill>
                    <a:srgbClr val="FFFFFF"/>
                  </a:solidFill>
                  <a:latin typeface="Open Sans" panose="020B0606030504020204" pitchFamily="34" charset="0"/>
                </a:rPr>
                <a:t>Website</a:t>
              </a:r>
              <a:endParaRPr lang="en-US" sz="1300" dirty="0">
                <a:solidFill>
                  <a:srgbClr val="FFFFFF"/>
                </a:solidFill>
                <a:latin typeface="Open Sans" panose="020B0606030504020204" pitchFamily="34" charset="0"/>
              </a:endParaRPr>
            </a:p>
          </p:txBody>
        </p:sp>
        <p:sp>
          <p:nvSpPr>
            <p:cNvPr id="17" name="TextBox 16">
              <a:extLst>
                <a:ext uri="{FF2B5EF4-FFF2-40B4-BE49-F238E27FC236}">
                  <a16:creationId xmlns="" xmlns:a16="http://schemas.microsoft.com/office/drawing/2014/main" id="{C7F5CE23-BD7A-46C3-84CD-DFC3B5943960}"/>
                </a:ext>
              </a:extLst>
            </p:cNvPr>
            <p:cNvSpPr txBox="1"/>
            <p:nvPr/>
          </p:nvSpPr>
          <p:spPr>
            <a:xfrm>
              <a:off x="668402" y="2137929"/>
              <a:ext cx="1070097" cy="71348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500" b="1" i="0" u="none" strike="noStrike" kern="1200" cap="none" spc="0" normalizeH="0" baseline="0" noProof="0" dirty="0" smtClean="0">
                  <a:ln>
                    <a:noFill/>
                  </a:ln>
                  <a:solidFill>
                    <a:srgbClr val="FFFFFF"/>
                  </a:solidFill>
                  <a:effectLst/>
                  <a:uLnTx/>
                  <a:uFillTx/>
                  <a:latin typeface="Open Sans" panose="020B0606030504020204" pitchFamily="34" charset="0"/>
                  <a:ea typeface="+mn-ea"/>
                  <a:cs typeface="+mn-cs"/>
                </a:rPr>
                <a:t>0</a:t>
              </a:r>
              <a:r>
                <a:rPr kumimoji="0" lang="en-US" sz="4500" b="1" i="0" u="none" strike="noStrike" kern="1200" cap="none" spc="0" normalizeH="0" baseline="0" noProof="0" dirty="0" smtClean="0">
                  <a:ln>
                    <a:noFill/>
                  </a:ln>
                  <a:solidFill>
                    <a:srgbClr val="FFFFFF"/>
                  </a:solidFill>
                  <a:effectLst/>
                  <a:uLnTx/>
                  <a:uFillTx/>
                  <a:latin typeface="Open Sans" panose="020B0606030504020204" pitchFamily="34" charset="0"/>
                  <a:ea typeface="+mn-ea"/>
                  <a:cs typeface="+mn-cs"/>
                </a:rPr>
                <a:t>2</a:t>
              </a:r>
              <a:endParaRPr kumimoji="0" lang="en-GB" sz="4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2" name="Group 1"/>
          <p:cNvGrpSpPr/>
          <p:nvPr/>
        </p:nvGrpSpPr>
        <p:grpSpPr>
          <a:xfrm>
            <a:off x="731742" y="3674473"/>
            <a:ext cx="5091214" cy="865984"/>
            <a:chOff x="668402" y="3129754"/>
            <a:chExt cx="5091214" cy="865984"/>
          </a:xfrm>
        </p:grpSpPr>
        <p:sp>
          <p:nvSpPr>
            <p:cNvPr id="10" name="Rectangle 9">
              <a:extLst>
                <a:ext uri="{FF2B5EF4-FFF2-40B4-BE49-F238E27FC236}">
                  <a16:creationId xmlns="" xmlns:a16="http://schemas.microsoft.com/office/drawing/2014/main" id="{2560C5AB-E418-427C-A131-3DDB624D5977}"/>
                </a:ext>
              </a:extLst>
            </p:cNvPr>
            <p:cNvSpPr/>
            <p:nvPr/>
          </p:nvSpPr>
          <p:spPr>
            <a:xfrm>
              <a:off x="668402" y="3129754"/>
              <a:ext cx="5091214" cy="8659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TextBox 14">
              <a:extLst>
                <a:ext uri="{FF2B5EF4-FFF2-40B4-BE49-F238E27FC236}">
                  <a16:creationId xmlns="" xmlns:a16="http://schemas.microsoft.com/office/drawing/2014/main" id="{016816DA-EA54-4CEC-8C3D-778E76B74EAD}"/>
                </a:ext>
              </a:extLst>
            </p:cNvPr>
            <p:cNvSpPr txBox="1"/>
            <p:nvPr/>
          </p:nvSpPr>
          <p:spPr>
            <a:xfrm>
              <a:off x="1740759" y="3332662"/>
              <a:ext cx="3660806" cy="447675"/>
            </a:xfrm>
            <a:prstGeom prst="rect">
              <a:avLst/>
            </a:prstGeom>
            <a:noFill/>
          </p:spPr>
          <p:txBody>
            <a:bodyPr wrap="square" rtlCol="0">
              <a:noAutofit/>
            </a:bodyPr>
            <a:lstStyle/>
            <a:p>
              <a:pPr lvl="0" algn="just" defTabSz="914400">
                <a:defRPr/>
              </a:pPr>
              <a:r>
                <a:rPr lang="en-US" sz="1300" dirty="0">
                  <a:solidFill>
                    <a:srgbClr val="FFFFFF"/>
                  </a:solidFill>
                  <a:latin typeface="Open Sans" panose="020B0606030504020204" pitchFamily="34" charset="0"/>
                </a:rPr>
                <a:t>You need to connect to your storage account via Azure Storage Explorer to be able to use </a:t>
              </a:r>
              <a:r>
                <a:rPr lang="en-US" sz="1300" dirty="0" smtClean="0">
                  <a:solidFill>
                    <a:srgbClr val="FFFFFF"/>
                  </a:solidFill>
                  <a:latin typeface="Open Sans" panose="020B0606030504020204" pitchFamily="34" charset="0"/>
                </a:rPr>
                <a:t>it</a:t>
              </a:r>
              <a:endParaRPr lang="en-US" sz="1300" dirty="0">
                <a:solidFill>
                  <a:srgbClr val="FFFFFF"/>
                </a:solidFill>
                <a:latin typeface="Open Sans" panose="020B0606030504020204" pitchFamily="34" charset="0"/>
              </a:endParaRPr>
            </a:p>
          </p:txBody>
        </p:sp>
        <p:sp>
          <p:nvSpPr>
            <p:cNvPr id="18" name="TextBox 17">
              <a:extLst>
                <a:ext uri="{FF2B5EF4-FFF2-40B4-BE49-F238E27FC236}">
                  <a16:creationId xmlns="" xmlns:a16="http://schemas.microsoft.com/office/drawing/2014/main" id="{C7F5CE23-BD7A-46C3-84CD-DFC3B5943960}"/>
                </a:ext>
              </a:extLst>
            </p:cNvPr>
            <p:cNvSpPr txBox="1"/>
            <p:nvPr/>
          </p:nvSpPr>
          <p:spPr>
            <a:xfrm>
              <a:off x="670662" y="3199758"/>
              <a:ext cx="1070097" cy="71348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500" b="1" i="0" u="none" strike="noStrike" kern="1200" cap="none" spc="0" normalizeH="0" baseline="0" noProof="0" dirty="0" smtClean="0">
                  <a:ln>
                    <a:noFill/>
                  </a:ln>
                  <a:solidFill>
                    <a:srgbClr val="FFFFFF"/>
                  </a:solidFill>
                  <a:effectLst/>
                  <a:uLnTx/>
                  <a:uFillTx/>
                  <a:latin typeface="Open Sans" panose="020B0606030504020204" pitchFamily="34" charset="0"/>
                  <a:ea typeface="+mn-ea"/>
                  <a:cs typeface="+mn-cs"/>
                </a:rPr>
                <a:t>0</a:t>
              </a:r>
              <a:r>
                <a:rPr kumimoji="0" lang="en-US" sz="4500" b="1" i="0" u="none" strike="noStrike" kern="1200" cap="none" spc="0" normalizeH="0" baseline="0" noProof="0" dirty="0" smtClean="0">
                  <a:ln>
                    <a:noFill/>
                  </a:ln>
                  <a:solidFill>
                    <a:srgbClr val="FFFFFF"/>
                  </a:solidFill>
                  <a:effectLst/>
                  <a:uLnTx/>
                  <a:uFillTx/>
                  <a:latin typeface="Open Sans" panose="020B0606030504020204" pitchFamily="34" charset="0"/>
                  <a:ea typeface="+mn-ea"/>
                  <a:cs typeface="+mn-cs"/>
                </a:rPr>
                <a:t>3</a:t>
              </a:r>
              <a:endParaRPr kumimoji="0" lang="en-GB" sz="4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sp>
        <p:nvSpPr>
          <p:cNvPr id="19" name="Text Placeholder 3">
            <a:extLst>
              <a:ext uri="{FF2B5EF4-FFF2-40B4-BE49-F238E27FC236}">
                <a16:creationId xmlns="" xmlns:a16="http://schemas.microsoft.com/office/drawing/2014/main" id="{E7A413D2-1870-47E0-A24F-010E8806E4E9}"/>
              </a:ext>
            </a:extLst>
          </p:cNvPr>
          <p:cNvSpPr txBox="1">
            <a:spLocks/>
          </p:cNvSpPr>
          <p:nvPr/>
        </p:nvSpPr>
        <p:spPr>
          <a:xfrm>
            <a:off x="323471"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Azure Storage Explorer?</a:t>
            </a:r>
          </a:p>
        </p:txBody>
      </p:sp>
      <p:pic>
        <p:nvPicPr>
          <p:cNvPr id="20" name="Picture 19">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52510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gtEl>
                                      </p:cBhvr>
                                    </p:animEffect>
                                    <p:animScale>
                                      <p:cBhvr>
                                        <p:cTn id="12" dur="250" autoRev="1" fill="hold"/>
                                        <p:tgtEl>
                                          <p:spTgt spid="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1819677"/>
            <a:ext cx="7782340" cy="1217755"/>
          </a:xfrm>
        </p:spPr>
        <p:txBody>
          <a:bodyPr anchor="ctr"/>
          <a:lstStyle/>
          <a:p>
            <a:pPr algn="ctr"/>
            <a:r>
              <a:rPr lang="en-IN" dirty="0"/>
              <a:t>What can you do with Azure Storage Explorer?</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72251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99654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View, delete, and copy </a:t>
            </a:r>
            <a:r>
              <a:rPr lang="en-US" sz="1200" dirty="0" smtClean="0">
                <a:solidFill>
                  <a:prstClr val="black">
                    <a:lumMod val="85000"/>
                    <a:lumOff val="15000"/>
                  </a:prstClr>
                </a:solidFill>
                <a:latin typeface="Raleway"/>
              </a:rPr>
              <a:t>Blobs </a:t>
            </a:r>
            <a:r>
              <a:rPr lang="en-US" sz="1200" dirty="0">
                <a:solidFill>
                  <a:prstClr val="black">
                    <a:lumMod val="85000"/>
                    <a:lumOff val="15000"/>
                  </a:prstClr>
                </a:solidFill>
                <a:latin typeface="Raleway"/>
              </a:rPr>
              <a:t>and folders</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Table storage</a:t>
            </a:r>
          </a:p>
        </p:txBody>
      </p:sp>
      <p:sp>
        <p:nvSpPr>
          <p:cNvPr id="21" name="Rectangle 20"/>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Queue storage</a:t>
            </a:r>
            <a:endParaRPr lang="en-US" sz="1400" b="1" dirty="0" smtClean="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Blob storage</a:t>
            </a:r>
          </a:p>
        </p:txBody>
      </p:sp>
      <p:sp>
        <p:nvSpPr>
          <p:cNvPr id="9" name="Rectangle 8"/>
          <p:cNvSpPr/>
          <p:nvPr/>
        </p:nvSpPr>
        <p:spPr>
          <a:xfrm>
            <a:off x="236306" y="3637051"/>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File storage</a:t>
            </a:r>
          </a:p>
        </p:txBody>
      </p:sp>
      <p:sp>
        <p:nvSpPr>
          <p:cNvPr id="10" name="Rectangle: Rounded Corners 1">
            <a:extLst>
              <a:ext uri="{FF2B5EF4-FFF2-40B4-BE49-F238E27FC236}">
                <a16:creationId xmlns="" xmlns:a16="http://schemas.microsoft.com/office/drawing/2014/main" id="{F331D653-9456-4EAB-82F2-7435A2C3D104}"/>
              </a:ext>
            </a:extLst>
          </p:cNvPr>
          <p:cNvSpPr/>
          <p:nvPr/>
        </p:nvSpPr>
        <p:spPr>
          <a:xfrm>
            <a:off x="4111381" y="2604513"/>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Upload and download </a:t>
            </a:r>
            <a:r>
              <a:rPr lang="en-US" sz="1200" dirty="0" smtClean="0">
                <a:solidFill>
                  <a:prstClr val="black">
                    <a:lumMod val="85000"/>
                    <a:lumOff val="15000"/>
                  </a:prstClr>
                </a:solidFill>
                <a:latin typeface="Raleway"/>
              </a:rPr>
              <a:t>Blobs </a:t>
            </a:r>
            <a:endParaRPr lang="en-US" sz="1200" dirty="0">
              <a:solidFill>
                <a:prstClr val="black">
                  <a:lumMod val="85000"/>
                  <a:lumOff val="15000"/>
                </a:prstClr>
              </a:solidFill>
              <a:latin typeface="Raleway"/>
            </a:endParaRPr>
          </a:p>
        </p:txBody>
      </p:sp>
      <p:sp>
        <p:nvSpPr>
          <p:cNvPr id="11" name="Rectangle: Rounded Corners 1">
            <a:extLst>
              <a:ext uri="{FF2B5EF4-FFF2-40B4-BE49-F238E27FC236}">
                <a16:creationId xmlns="" xmlns:a16="http://schemas.microsoft.com/office/drawing/2014/main" id="{F331D653-9456-4EAB-82F2-7435A2C3D104}"/>
              </a:ext>
            </a:extLst>
          </p:cNvPr>
          <p:cNvSpPr/>
          <p:nvPr/>
        </p:nvSpPr>
        <p:spPr>
          <a:xfrm>
            <a:off x="4111381" y="3207869"/>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Manage snapshots for </a:t>
            </a:r>
            <a:r>
              <a:rPr lang="en-US" sz="1200" dirty="0" smtClean="0">
                <a:solidFill>
                  <a:prstClr val="black">
                    <a:lumMod val="85000"/>
                    <a:lumOff val="15000"/>
                  </a:prstClr>
                </a:solidFill>
                <a:latin typeface="Raleway"/>
              </a:rPr>
              <a:t>Blobs</a:t>
            </a:r>
            <a:endParaRPr lang="en-US" sz="1200" dirty="0">
              <a:solidFill>
                <a:prstClr val="black">
                  <a:lumMod val="85000"/>
                  <a:lumOff val="15000"/>
                </a:prstClr>
              </a:solidFill>
              <a:latin typeface="Raleway"/>
            </a:endParaRPr>
          </a:p>
        </p:txBody>
      </p:sp>
      <p:sp>
        <p:nvSpPr>
          <p:cNvPr id="12" name="Text Placeholder 3">
            <a:extLst>
              <a:ext uri="{FF2B5EF4-FFF2-40B4-BE49-F238E27FC236}">
                <a16:creationId xmlns="" xmlns:a16="http://schemas.microsoft.com/office/drawing/2014/main" id="{E7A413D2-1870-47E0-A24F-010E8806E4E9}"/>
              </a:ext>
            </a:extLst>
          </p:cNvPr>
          <p:cNvSpPr txBox="1">
            <a:spLocks/>
          </p:cNvSpPr>
          <p:nvPr/>
        </p:nvSpPr>
        <p:spPr>
          <a:xfrm>
            <a:off x="323471" y="143207"/>
            <a:ext cx="6959831"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What can you do with Azure Storage Explorer?</a:t>
            </a:r>
          </a:p>
        </p:txBody>
      </p:sp>
      <p:pic>
        <p:nvPicPr>
          <p:cNvPr id="13" name="Picture 12">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8701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1"/>
                                        </p:tgtEl>
                                      </p:cBhvr>
                                    </p:animEffect>
                                    <p:animScale>
                                      <p:cBhvr>
                                        <p:cTn id="1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99654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Peek most recent 32 messages</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Table storage</a:t>
            </a:r>
          </a:p>
        </p:txBody>
      </p:sp>
      <p:sp>
        <p:nvSpPr>
          <p:cNvPr id="21" name="Rectangle 20"/>
          <p:cNvSpPr/>
          <p:nvPr/>
        </p:nvSpPr>
        <p:spPr>
          <a:xfrm>
            <a:off x="236306" y="2351809"/>
            <a:ext cx="2363056" cy="489600"/>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Queue storage</a:t>
            </a:r>
            <a:endParaRPr lang="en-US" sz="1400" b="1" dirty="0" smtClean="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Blob storage</a:t>
            </a:r>
          </a:p>
        </p:txBody>
      </p:sp>
      <p:sp>
        <p:nvSpPr>
          <p:cNvPr id="9" name="Rectangle 8"/>
          <p:cNvSpPr/>
          <p:nvPr/>
        </p:nvSpPr>
        <p:spPr>
          <a:xfrm>
            <a:off x="236306" y="3637051"/>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File storage</a:t>
            </a:r>
          </a:p>
        </p:txBody>
      </p:sp>
      <p:sp>
        <p:nvSpPr>
          <p:cNvPr id="10" name="Rectangle: Rounded Corners 1">
            <a:extLst>
              <a:ext uri="{FF2B5EF4-FFF2-40B4-BE49-F238E27FC236}">
                <a16:creationId xmlns="" xmlns:a16="http://schemas.microsoft.com/office/drawing/2014/main" id="{F331D653-9456-4EAB-82F2-7435A2C3D104}"/>
              </a:ext>
            </a:extLst>
          </p:cNvPr>
          <p:cNvSpPr/>
          <p:nvPr/>
        </p:nvSpPr>
        <p:spPr>
          <a:xfrm>
            <a:off x="4111381" y="2604513"/>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View, add, and dequeue messages</a:t>
            </a:r>
          </a:p>
        </p:txBody>
      </p:sp>
      <p:sp>
        <p:nvSpPr>
          <p:cNvPr id="11" name="Rectangle: Rounded Corners 1">
            <a:extLst>
              <a:ext uri="{FF2B5EF4-FFF2-40B4-BE49-F238E27FC236}">
                <a16:creationId xmlns="" xmlns:a16="http://schemas.microsoft.com/office/drawing/2014/main" id="{F331D653-9456-4EAB-82F2-7435A2C3D104}"/>
              </a:ext>
            </a:extLst>
          </p:cNvPr>
          <p:cNvSpPr/>
          <p:nvPr/>
        </p:nvSpPr>
        <p:spPr>
          <a:xfrm>
            <a:off x="4111381" y="3207869"/>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Clear queue</a:t>
            </a:r>
          </a:p>
        </p:txBody>
      </p:sp>
      <p:sp>
        <p:nvSpPr>
          <p:cNvPr id="14" name="Text Placeholder 3">
            <a:extLst>
              <a:ext uri="{FF2B5EF4-FFF2-40B4-BE49-F238E27FC236}">
                <a16:creationId xmlns="" xmlns:a16="http://schemas.microsoft.com/office/drawing/2014/main" id="{E7A413D2-1870-47E0-A24F-010E8806E4E9}"/>
              </a:ext>
            </a:extLst>
          </p:cNvPr>
          <p:cNvSpPr txBox="1">
            <a:spLocks/>
          </p:cNvSpPr>
          <p:nvPr/>
        </p:nvSpPr>
        <p:spPr>
          <a:xfrm>
            <a:off x="323471" y="143207"/>
            <a:ext cx="6959831"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What can you do with Azure Storage Explorer?</a:t>
            </a:r>
          </a:p>
        </p:txBody>
      </p:sp>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100322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1"/>
                                        </p:tgtEl>
                                      </p:cBhvr>
                                    </p:animEffect>
                                    <p:animScale>
                                      <p:cBhvr>
                                        <p:cTn id="1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432" y="2994430"/>
            <a:ext cx="1109612" cy="1109612"/>
          </a:xfrm>
          <a:prstGeom prst="rect">
            <a:avLst/>
          </a:prstGeom>
        </p:spPr>
      </p:pic>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9766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Benefits of Azure </a:t>
            </a:r>
            <a:r>
              <a:rPr lang="en-GB" sz="2400" b="1" dirty="0" smtClean="0">
                <a:solidFill>
                  <a:schemeClr val="accent2"/>
                </a:solidFill>
              </a:rPr>
              <a:t>Storage</a:t>
            </a:r>
            <a:endParaRPr lang="en-GB" sz="2400" b="1" dirty="0">
              <a:solidFill>
                <a:schemeClr val="accent2"/>
              </a:solidFill>
            </a:endParaRP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306" y="1674687"/>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Security</a:t>
            </a:r>
            <a:endParaRPr lang="en-IN" sz="1400" b="1" dirty="0">
              <a:solidFill>
                <a:schemeClr val="tx1">
                  <a:lumMod val="85000"/>
                  <a:lumOff val="15000"/>
                </a:schemeClr>
              </a:solidFill>
              <a:latin typeface="Raleway"/>
            </a:endParaRPr>
          </a:p>
        </p:txBody>
      </p:sp>
      <p:sp>
        <p:nvSpPr>
          <p:cNvPr id="32" name="Rectangle 31"/>
          <p:cNvSpPr/>
          <p:nvPr/>
        </p:nvSpPr>
        <p:spPr>
          <a:xfrm>
            <a:off x="236306" y="2351809"/>
            <a:ext cx="2363056" cy="400692"/>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Accessibility</a:t>
            </a:r>
            <a:endParaRPr lang="en-IN" sz="1400" b="1" dirty="0">
              <a:solidFill>
                <a:schemeClr val="tx1">
                  <a:lumMod val="85000"/>
                  <a:lumOff val="15000"/>
                </a:schemeClr>
              </a:solidFill>
              <a:latin typeface="Raleway"/>
            </a:endParaRPr>
          </a:p>
        </p:txBody>
      </p:sp>
      <p:sp>
        <p:nvSpPr>
          <p:cNvPr id="33" name="Rectangle 32"/>
          <p:cNvSpPr/>
          <p:nvPr/>
        </p:nvSpPr>
        <p:spPr>
          <a:xfrm>
            <a:off x="236306" y="2994430"/>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Scalability</a:t>
            </a:r>
            <a:endParaRPr lang="en-IN" sz="1400" b="1" dirty="0">
              <a:solidFill>
                <a:schemeClr val="tx1">
                  <a:lumMod val="85000"/>
                  <a:lumOff val="15000"/>
                </a:schemeClr>
              </a:solidFill>
              <a:latin typeface="Raleway"/>
            </a:endParaRPr>
          </a:p>
        </p:txBody>
      </p:sp>
      <p:sp>
        <p:nvSpPr>
          <p:cNvPr id="34" name="Rectangle 33"/>
          <p:cNvSpPr/>
          <p:nvPr/>
        </p:nvSpPr>
        <p:spPr>
          <a:xfrm>
            <a:off x="236306" y="3637051"/>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High availability</a:t>
            </a:r>
            <a:endParaRPr lang="en-IN" sz="1400" b="1" dirty="0">
              <a:solidFill>
                <a:schemeClr val="tx1">
                  <a:lumMod val="85000"/>
                  <a:lumOff val="15000"/>
                </a:schemeClr>
              </a:solidFill>
              <a:latin typeface="Raleway"/>
            </a:endParaRPr>
          </a:p>
        </p:txBody>
      </p: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tx1">
                    <a:lumMod val="85000"/>
                    <a:lumOff val="15000"/>
                  </a:schemeClr>
                </a:solidFill>
                <a:latin typeface="Raleway"/>
              </a:rPr>
              <a:t>The </a:t>
            </a:r>
            <a:r>
              <a:rPr lang="en-US" sz="1200" dirty="0" smtClean="0">
                <a:solidFill>
                  <a:schemeClr val="tx1">
                    <a:lumMod val="85000"/>
                    <a:lumOff val="15000"/>
                  </a:schemeClr>
                </a:solidFill>
                <a:latin typeface="Raleway"/>
              </a:rPr>
              <a:t>data </a:t>
            </a:r>
            <a:r>
              <a:rPr lang="en-US" sz="1200" dirty="0">
                <a:solidFill>
                  <a:schemeClr val="tx1">
                    <a:lumMod val="85000"/>
                    <a:lumOff val="15000"/>
                  </a:schemeClr>
                </a:solidFill>
                <a:latin typeface="Raleway"/>
              </a:rPr>
              <a:t>stored in Microsoft Azure </a:t>
            </a:r>
            <a:r>
              <a:rPr lang="en-US" sz="1200" dirty="0" smtClean="0">
                <a:solidFill>
                  <a:schemeClr val="tx1">
                    <a:lumMod val="85000"/>
                    <a:lumOff val="15000"/>
                  </a:schemeClr>
                </a:solidFill>
                <a:latin typeface="Raleway"/>
              </a:rPr>
              <a:t>Storage is </a:t>
            </a:r>
            <a:r>
              <a:rPr lang="en-US" sz="1200" dirty="0">
                <a:solidFill>
                  <a:schemeClr val="tx1">
                    <a:lumMod val="85000"/>
                    <a:lumOff val="15000"/>
                  </a:schemeClr>
                </a:solidFill>
                <a:latin typeface="Raleway"/>
              </a:rPr>
              <a:t>made accessible over HTTP or HTTPS from anywhere in the </a:t>
            </a:r>
            <a:r>
              <a:rPr lang="en-US" sz="1200" dirty="0" smtClean="0">
                <a:solidFill>
                  <a:schemeClr val="tx1">
                    <a:lumMod val="85000"/>
                    <a:lumOff val="15000"/>
                  </a:schemeClr>
                </a:solidFill>
                <a:latin typeface="Raleway"/>
              </a:rPr>
              <a:t>world</a:t>
            </a:r>
            <a:endParaRPr lang="en-IN" sz="1200" dirty="0">
              <a:solidFill>
                <a:schemeClr val="tx1">
                  <a:lumMod val="85000"/>
                  <a:lumOff val="15000"/>
                </a:schemeClr>
              </a:solidFill>
              <a:latin typeface="Raleway"/>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254" y="3348890"/>
            <a:ext cx="1068512" cy="1068512"/>
          </a:xfrm>
          <a:prstGeom prst="rect">
            <a:avLst/>
          </a:prstGeom>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163315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99654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Query entities with OData or query builder</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Table storage</a:t>
            </a:r>
          </a:p>
        </p:txBody>
      </p:sp>
      <p:sp>
        <p:nvSpPr>
          <p:cNvPr id="21" name="Rectangle 20"/>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Queue storage</a:t>
            </a:r>
            <a:endParaRPr lang="en-US" sz="1400" b="1" dirty="0" smtClean="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Blob storage</a:t>
            </a:r>
          </a:p>
        </p:txBody>
      </p:sp>
      <p:sp>
        <p:nvSpPr>
          <p:cNvPr id="9" name="Rectangle 8"/>
          <p:cNvSpPr/>
          <p:nvPr/>
        </p:nvSpPr>
        <p:spPr>
          <a:xfrm>
            <a:off x="236306" y="3637051"/>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File storage</a:t>
            </a:r>
          </a:p>
        </p:txBody>
      </p:sp>
      <p:sp>
        <p:nvSpPr>
          <p:cNvPr id="10" name="Rectangle: Rounded Corners 1">
            <a:extLst>
              <a:ext uri="{FF2B5EF4-FFF2-40B4-BE49-F238E27FC236}">
                <a16:creationId xmlns="" xmlns:a16="http://schemas.microsoft.com/office/drawing/2014/main" id="{F331D653-9456-4EAB-82F2-7435A2C3D104}"/>
              </a:ext>
            </a:extLst>
          </p:cNvPr>
          <p:cNvSpPr/>
          <p:nvPr/>
        </p:nvSpPr>
        <p:spPr>
          <a:xfrm>
            <a:off x="4111381" y="2604513"/>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Add, edit, and delete entities</a:t>
            </a:r>
          </a:p>
        </p:txBody>
      </p:sp>
      <p:sp>
        <p:nvSpPr>
          <p:cNvPr id="11" name="Rectangle: Rounded Corners 1">
            <a:extLst>
              <a:ext uri="{FF2B5EF4-FFF2-40B4-BE49-F238E27FC236}">
                <a16:creationId xmlns="" xmlns:a16="http://schemas.microsoft.com/office/drawing/2014/main" id="{F331D653-9456-4EAB-82F2-7435A2C3D104}"/>
              </a:ext>
            </a:extLst>
          </p:cNvPr>
          <p:cNvSpPr/>
          <p:nvPr/>
        </p:nvSpPr>
        <p:spPr>
          <a:xfrm>
            <a:off x="4111381" y="3207869"/>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Import and export tables and query results</a:t>
            </a:r>
          </a:p>
        </p:txBody>
      </p:sp>
      <p:sp>
        <p:nvSpPr>
          <p:cNvPr id="15" name="Text Placeholder 3">
            <a:extLst>
              <a:ext uri="{FF2B5EF4-FFF2-40B4-BE49-F238E27FC236}">
                <a16:creationId xmlns="" xmlns:a16="http://schemas.microsoft.com/office/drawing/2014/main" id="{E7A413D2-1870-47E0-A24F-010E8806E4E9}"/>
              </a:ext>
            </a:extLst>
          </p:cNvPr>
          <p:cNvSpPr txBox="1">
            <a:spLocks/>
          </p:cNvSpPr>
          <p:nvPr/>
        </p:nvSpPr>
        <p:spPr>
          <a:xfrm>
            <a:off x="323471" y="143207"/>
            <a:ext cx="6959831"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What can you do with Azure Storage Explorer?</a:t>
            </a:r>
          </a:p>
        </p:txBody>
      </p:sp>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67234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1"/>
                                        </p:tgtEl>
                                      </p:cBhvr>
                                    </p:animEffect>
                                    <p:animScale>
                                      <p:cBhvr>
                                        <p:cTn id="1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99654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Navigate files through directories</a:t>
            </a:r>
          </a:p>
        </p:txBody>
      </p:sp>
      <p:sp>
        <p:nvSpPr>
          <p:cNvPr id="20" name="Rectangle 19"/>
          <p:cNvSpPr/>
          <p:nvPr/>
        </p:nvSpPr>
        <p:spPr>
          <a:xfrm>
            <a:off x="236306" y="2994430"/>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Table storage</a:t>
            </a:r>
          </a:p>
        </p:txBody>
      </p:sp>
      <p:sp>
        <p:nvSpPr>
          <p:cNvPr id="21" name="Rectangle 20"/>
          <p:cNvSpPr/>
          <p:nvPr/>
        </p:nvSpPr>
        <p:spPr>
          <a:xfrm>
            <a:off x="236306" y="235180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Queue storage</a:t>
            </a:r>
            <a:endParaRPr lang="en-US" sz="1400" b="1" dirty="0" smtClean="0">
              <a:solidFill>
                <a:prstClr val="black">
                  <a:lumMod val="85000"/>
                  <a:lumOff val="15000"/>
                </a:prstClr>
              </a:solidFill>
              <a:latin typeface="Raleway"/>
            </a:endParaRPr>
          </a:p>
        </p:txBody>
      </p:sp>
      <p:sp>
        <p:nvSpPr>
          <p:cNvPr id="22" name="Rectangle 21"/>
          <p:cNvSpPr/>
          <p:nvPr/>
        </p:nvSpPr>
        <p:spPr>
          <a:xfrm>
            <a:off x="236306" y="1657649"/>
            <a:ext cx="2363056" cy="4896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Blob storage</a:t>
            </a:r>
          </a:p>
        </p:txBody>
      </p:sp>
      <p:sp>
        <p:nvSpPr>
          <p:cNvPr id="9" name="Rectangle 8"/>
          <p:cNvSpPr/>
          <p:nvPr/>
        </p:nvSpPr>
        <p:spPr>
          <a:xfrm>
            <a:off x="236306" y="3637051"/>
            <a:ext cx="2363056" cy="489600"/>
          </a:xfrm>
          <a:prstGeom prst="rect">
            <a:avLst/>
          </a:prstGeom>
          <a:solidFill>
            <a:schemeClr val="bg1">
              <a:lumMod val="85000"/>
            </a:schemeClr>
          </a:solidFill>
          <a:ln>
            <a:noFill/>
          </a:ln>
          <a:effectLst>
            <a:glow rad="101600">
              <a:schemeClr val="accent5">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File storage</a:t>
            </a:r>
          </a:p>
        </p:txBody>
      </p:sp>
      <p:sp>
        <p:nvSpPr>
          <p:cNvPr id="10" name="Rectangle: Rounded Corners 1">
            <a:extLst>
              <a:ext uri="{FF2B5EF4-FFF2-40B4-BE49-F238E27FC236}">
                <a16:creationId xmlns="" xmlns:a16="http://schemas.microsoft.com/office/drawing/2014/main" id="{F331D653-9456-4EAB-82F2-7435A2C3D104}"/>
              </a:ext>
            </a:extLst>
          </p:cNvPr>
          <p:cNvSpPr/>
          <p:nvPr/>
        </p:nvSpPr>
        <p:spPr>
          <a:xfrm>
            <a:off x="4111381" y="2604513"/>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Upload, download, delete, and copy files and directories</a:t>
            </a:r>
          </a:p>
        </p:txBody>
      </p:sp>
      <p:sp>
        <p:nvSpPr>
          <p:cNvPr id="11" name="Rectangle: Rounded Corners 1">
            <a:extLst>
              <a:ext uri="{FF2B5EF4-FFF2-40B4-BE49-F238E27FC236}">
                <a16:creationId xmlns="" xmlns:a16="http://schemas.microsoft.com/office/drawing/2014/main" id="{F331D653-9456-4EAB-82F2-7435A2C3D104}"/>
              </a:ext>
            </a:extLst>
          </p:cNvPr>
          <p:cNvSpPr/>
          <p:nvPr/>
        </p:nvSpPr>
        <p:spPr>
          <a:xfrm>
            <a:off x="4111381" y="3207869"/>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View and edit file properties</a:t>
            </a:r>
          </a:p>
        </p:txBody>
      </p:sp>
      <p:sp>
        <p:nvSpPr>
          <p:cNvPr id="14" name="Text Placeholder 3">
            <a:extLst>
              <a:ext uri="{FF2B5EF4-FFF2-40B4-BE49-F238E27FC236}">
                <a16:creationId xmlns="" xmlns:a16="http://schemas.microsoft.com/office/drawing/2014/main" id="{E7A413D2-1870-47E0-A24F-010E8806E4E9}"/>
              </a:ext>
            </a:extLst>
          </p:cNvPr>
          <p:cNvSpPr txBox="1">
            <a:spLocks/>
          </p:cNvSpPr>
          <p:nvPr/>
        </p:nvSpPr>
        <p:spPr>
          <a:xfrm>
            <a:off x="323471" y="143207"/>
            <a:ext cx="6959831"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defRPr/>
            </a:pPr>
            <a:r>
              <a:rPr lang="en-US" sz="2400" b="1" dirty="0">
                <a:solidFill>
                  <a:srgbClr val="604878"/>
                </a:solidFill>
              </a:rPr>
              <a:t>What can you do with Azure Storage Explorer?</a:t>
            </a:r>
          </a:p>
        </p:txBody>
      </p:sp>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268323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1"/>
                                        </p:tgtEl>
                                      </p:cBhvr>
                                    </p:animEffect>
                                    <p:animScale>
                                      <p:cBhvr>
                                        <p:cTn id="1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smtClean="0"/>
              <a:t>Hands-On: </a:t>
            </a:r>
            <a:r>
              <a:rPr lang="en-US" dirty="0"/>
              <a:t>Attach or Detach an External Storage Account</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2361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428556"/>
            <a:ext cx="7782340" cy="576956"/>
          </a:xfrm>
        </p:spPr>
        <p:txBody>
          <a:bodyPr anchor="ctr"/>
          <a:lstStyle/>
          <a:p>
            <a:pPr algn="ctr"/>
            <a:r>
              <a:rPr lang="en-IN" dirty="0" smtClean="0"/>
              <a:t>Hands-On: Access and Manage Azure Storage Services using Storage Explorer</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260932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619126" y="2428556"/>
            <a:ext cx="8143874" cy="576956"/>
          </a:xfrm>
        </p:spPr>
        <p:txBody>
          <a:bodyPr anchor="ctr"/>
          <a:lstStyle/>
          <a:p>
            <a:pPr algn="ctr"/>
            <a:r>
              <a:rPr lang="en-US" dirty="0"/>
              <a:t>Azure Shared Access Signature </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425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09330" y="2428556"/>
            <a:ext cx="9034670" cy="576956"/>
          </a:xfrm>
        </p:spPr>
        <p:txBody>
          <a:bodyPr anchor="ctr"/>
          <a:lstStyle/>
          <a:p>
            <a:pPr algn="ctr"/>
            <a:r>
              <a:rPr lang="en-US" dirty="0" smtClean="0"/>
              <a:t>Why Shared Access Signature?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4264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34105"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Why Shared Access Signature?</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545997" y="1137172"/>
            <a:ext cx="6060816" cy="80235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A shared access signature (SAS) is a token that grants restricted access rights to Azure Storage resources. With </a:t>
            </a:r>
            <a:r>
              <a:rPr lang="en-US" sz="1200" dirty="0" smtClean="0">
                <a:solidFill>
                  <a:prstClr val="black">
                    <a:lumMod val="85000"/>
                    <a:lumOff val="15000"/>
                  </a:prstClr>
                </a:solidFill>
                <a:latin typeface="Raleway"/>
              </a:rPr>
              <a:t>SAS, </a:t>
            </a:r>
            <a:r>
              <a:rPr lang="en-US" sz="1200" dirty="0">
                <a:solidFill>
                  <a:prstClr val="black">
                    <a:lumMod val="85000"/>
                    <a:lumOff val="15000"/>
                  </a:prstClr>
                </a:solidFill>
                <a:latin typeface="Raleway"/>
              </a:rPr>
              <a:t>we can grant clients access to resources in our storage account, without sharing our account </a:t>
            </a:r>
            <a:r>
              <a:rPr lang="en-US" sz="1200" dirty="0" smtClean="0">
                <a:solidFill>
                  <a:prstClr val="black">
                    <a:lumMod val="85000"/>
                    <a:lumOff val="15000"/>
                  </a:prstClr>
                </a:solidFill>
                <a:latin typeface="Raleway"/>
              </a:rPr>
              <a:t>keys</a:t>
            </a:r>
            <a:endParaRPr lang="en-IN" sz="1200" dirty="0">
              <a:solidFill>
                <a:prstClr val="black">
                  <a:lumMod val="85000"/>
                  <a:lumOff val="15000"/>
                </a:prstClr>
              </a:solidFill>
              <a:latin typeface="Raleway"/>
            </a:endParaRPr>
          </a:p>
        </p:txBody>
      </p:sp>
      <p:sp>
        <p:nvSpPr>
          <p:cNvPr id="4" name="Rectangle 3">
            <a:extLst>
              <a:ext uri="{FF2B5EF4-FFF2-40B4-BE49-F238E27FC236}">
                <a16:creationId xmlns="" xmlns:a16="http://schemas.microsoft.com/office/drawing/2014/main" id="{FDD1DB38-83EE-4DB2-B6A3-29EF4457D322}"/>
              </a:ext>
            </a:extLst>
          </p:cNvPr>
          <p:cNvSpPr/>
          <p:nvPr/>
        </p:nvSpPr>
        <p:spPr>
          <a:xfrm>
            <a:off x="2129043" y="2507146"/>
            <a:ext cx="604838" cy="11906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 xmlns:a16="http://schemas.microsoft.com/office/drawing/2014/main" id="{C8F9311C-EEA0-4207-9FF7-C3388132ED5E}"/>
              </a:ext>
            </a:extLst>
          </p:cNvPr>
          <p:cNvPicPr>
            <a:picLocks noChangeAspect="1"/>
          </p:cNvPicPr>
          <p:nvPr/>
        </p:nvPicPr>
        <p:blipFill rotWithShape="1">
          <a:blip r:embed="rId3">
            <a:extLst>
              <a:ext uri="{28A0092B-C50C-407E-A947-70E740481C1C}">
                <a14:useLocalDpi xmlns:a14="http://schemas.microsoft.com/office/drawing/2010/main" val="0"/>
              </a:ext>
            </a:extLst>
          </a:blip>
          <a:srcRect l="2859" t="47940" r="71773" b="29288"/>
          <a:stretch/>
        </p:blipFill>
        <p:spPr>
          <a:xfrm>
            <a:off x="1264781" y="2230006"/>
            <a:ext cx="1426443" cy="1280425"/>
          </a:xfrm>
          <a:prstGeom prst="rect">
            <a:avLst/>
          </a:prstGeom>
        </p:spPr>
      </p:pic>
      <p:sp>
        <p:nvSpPr>
          <p:cNvPr id="15" name="Arrow: Right 14">
            <a:extLst>
              <a:ext uri="{FF2B5EF4-FFF2-40B4-BE49-F238E27FC236}">
                <a16:creationId xmlns="" xmlns:a16="http://schemas.microsoft.com/office/drawing/2014/main" id="{B5B5855D-02F8-48C6-BF30-12E86625ED0E}"/>
              </a:ext>
            </a:extLst>
          </p:cNvPr>
          <p:cNvSpPr/>
          <p:nvPr/>
        </p:nvSpPr>
        <p:spPr>
          <a:xfrm>
            <a:off x="2530243" y="2860675"/>
            <a:ext cx="807325" cy="288481"/>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Image result for azure storage">
            <a:extLst>
              <a:ext uri="{FF2B5EF4-FFF2-40B4-BE49-F238E27FC236}">
                <a16:creationId xmlns="" xmlns:a16="http://schemas.microsoft.com/office/drawing/2014/main" id="{03AC704B-E8BB-4A2F-B7F2-E9752E7BD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911" y="2589137"/>
            <a:ext cx="869451" cy="869451"/>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 xmlns:a16="http://schemas.microsoft.com/office/drawing/2014/main" id="{56B24243-066E-42FD-AEE3-3A94EC851C13}"/>
              </a:ext>
            </a:extLst>
          </p:cNvPr>
          <p:cNvSpPr/>
          <p:nvPr/>
        </p:nvSpPr>
        <p:spPr>
          <a:xfrm>
            <a:off x="5141979" y="2834926"/>
            <a:ext cx="807325" cy="288481"/>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 xmlns:a16="http://schemas.microsoft.com/office/drawing/2014/main" id="{C20ECD96-2A62-487C-8460-D5C29F35E5F7}"/>
              </a:ext>
            </a:extLst>
          </p:cNvPr>
          <p:cNvGrpSpPr/>
          <p:nvPr/>
        </p:nvGrpSpPr>
        <p:grpSpPr>
          <a:xfrm>
            <a:off x="3638540" y="2342057"/>
            <a:ext cx="1217860" cy="1168374"/>
            <a:chOff x="3610071" y="2484932"/>
            <a:chExt cx="1217860" cy="1168374"/>
          </a:xfrm>
        </p:grpSpPr>
        <p:pic>
          <p:nvPicPr>
            <p:cNvPr id="3" name="Picture 2" descr="A screenshot of a cell phone&#10;&#10;Description automatically generated">
              <a:extLst>
                <a:ext uri="{FF2B5EF4-FFF2-40B4-BE49-F238E27FC236}">
                  <a16:creationId xmlns="" xmlns:a16="http://schemas.microsoft.com/office/drawing/2014/main" id="{A9251DD6-CFE0-45AA-A988-4DCA710DCDB3}"/>
                </a:ext>
              </a:extLst>
            </p:cNvPr>
            <p:cNvPicPr>
              <a:picLocks noChangeAspect="1"/>
            </p:cNvPicPr>
            <p:nvPr/>
          </p:nvPicPr>
          <p:blipFill>
            <a:blip r:embed="rId5"/>
            <a:stretch>
              <a:fillRect/>
            </a:stretch>
          </p:blipFill>
          <p:spPr>
            <a:xfrm>
              <a:off x="3876877" y="2484932"/>
              <a:ext cx="951054" cy="951054"/>
            </a:xfrm>
            <a:prstGeom prst="rect">
              <a:avLst/>
            </a:prstGeom>
          </p:spPr>
        </p:pic>
        <p:pic>
          <p:nvPicPr>
            <p:cNvPr id="17" name="Picture 16" descr="A screenshot of a cell phone&#10;&#10;Description automatically generated">
              <a:extLst>
                <a:ext uri="{FF2B5EF4-FFF2-40B4-BE49-F238E27FC236}">
                  <a16:creationId xmlns="" xmlns:a16="http://schemas.microsoft.com/office/drawing/2014/main" id="{CD2F72CF-FB51-40C6-9AE5-5116379F95B3}"/>
                </a:ext>
              </a:extLst>
            </p:cNvPr>
            <p:cNvPicPr>
              <a:picLocks noChangeAspect="1"/>
            </p:cNvPicPr>
            <p:nvPr/>
          </p:nvPicPr>
          <p:blipFill>
            <a:blip r:embed="rId5"/>
            <a:stretch>
              <a:fillRect/>
            </a:stretch>
          </p:blipFill>
          <p:spPr>
            <a:xfrm>
              <a:off x="3610071" y="2702252"/>
              <a:ext cx="951054" cy="951054"/>
            </a:xfrm>
            <a:prstGeom prst="rect">
              <a:avLst/>
            </a:prstGeom>
          </p:spPr>
        </p:pic>
        <p:pic>
          <p:nvPicPr>
            <p:cNvPr id="18" name="Picture 17" descr="A screenshot of a cell phone&#10;&#10;Description automatically generated">
              <a:extLst>
                <a:ext uri="{FF2B5EF4-FFF2-40B4-BE49-F238E27FC236}">
                  <a16:creationId xmlns="" xmlns:a16="http://schemas.microsoft.com/office/drawing/2014/main" id="{A18D8C48-EBAC-4735-A1CF-BAAD06EB3DA0}"/>
                </a:ext>
              </a:extLst>
            </p:cNvPr>
            <p:cNvPicPr>
              <a:picLocks noChangeAspect="1"/>
            </p:cNvPicPr>
            <p:nvPr/>
          </p:nvPicPr>
          <p:blipFill rotWithShape="1">
            <a:blip r:embed="rId5"/>
            <a:srcRect l="12029" t="60917" r="11974" b="11458"/>
            <a:stretch/>
          </p:blipFill>
          <p:spPr>
            <a:xfrm>
              <a:off x="3725412" y="3003550"/>
              <a:ext cx="722763" cy="262732"/>
            </a:xfrm>
            <a:prstGeom prst="rect">
              <a:avLst/>
            </a:prstGeom>
          </p:spPr>
        </p:pic>
      </p:grpSp>
      <p:pic>
        <p:nvPicPr>
          <p:cNvPr id="1028" name="Picture 4" descr="Image result for Azure resources">
            <a:extLst>
              <a:ext uri="{FF2B5EF4-FFF2-40B4-BE49-F238E27FC236}">
                <a16:creationId xmlns="" xmlns:a16="http://schemas.microsoft.com/office/drawing/2014/main" id="{CC33E7BE-AB17-4996-99EB-C466E92F34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26" r="20777"/>
          <a:stretch/>
        </p:blipFill>
        <p:spPr bwMode="auto">
          <a:xfrm>
            <a:off x="6556498" y="2206453"/>
            <a:ext cx="497813" cy="4344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Azure resources">
            <a:extLst>
              <a:ext uri="{FF2B5EF4-FFF2-40B4-BE49-F238E27FC236}">
                <a16:creationId xmlns="" xmlns:a16="http://schemas.microsoft.com/office/drawing/2014/main" id="{3C291988-F31E-4C8D-8442-DCF181AD43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26" r="20777"/>
          <a:stretch/>
        </p:blipFill>
        <p:spPr bwMode="auto">
          <a:xfrm>
            <a:off x="6232648" y="2714743"/>
            <a:ext cx="497813" cy="4344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Azure resources">
            <a:extLst>
              <a:ext uri="{FF2B5EF4-FFF2-40B4-BE49-F238E27FC236}">
                <a16:creationId xmlns="" xmlns:a16="http://schemas.microsoft.com/office/drawing/2014/main" id="{71C45BB4-F048-4EFC-9316-67C06CD4C4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26" r="20777"/>
          <a:stretch/>
        </p:blipFill>
        <p:spPr bwMode="auto">
          <a:xfrm>
            <a:off x="6556498" y="3280506"/>
            <a:ext cx="497813" cy="434413"/>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 xmlns:a16="http://schemas.microsoft.com/office/drawing/2014/main" id="{1DAAE259-114D-4D70-9117-EEDA1047404C}"/>
              </a:ext>
            </a:extLst>
          </p:cNvPr>
          <p:cNvSpPr/>
          <p:nvPr/>
        </p:nvSpPr>
        <p:spPr>
          <a:xfrm>
            <a:off x="5270205" y="3781594"/>
            <a:ext cx="3283246" cy="738664"/>
          </a:xfrm>
          <a:prstGeom prst="rect">
            <a:avLst/>
          </a:prstGeom>
        </p:spPr>
        <p:txBody>
          <a:bodyPr wrap="square">
            <a:spAutoFit/>
          </a:bodyPr>
          <a:lstStyle/>
          <a:p>
            <a:pPr algn="ctr"/>
            <a:r>
              <a:rPr lang="en-US" sz="1400" dirty="0">
                <a:solidFill>
                  <a:prstClr val="black">
                    <a:lumMod val="85000"/>
                    <a:lumOff val="15000"/>
                  </a:prstClr>
                </a:solidFill>
                <a:latin typeface="Raleway"/>
              </a:rPr>
              <a:t>Clients Accessing</a:t>
            </a:r>
          </a:p>
          <a:p>
            <a:pPr algn="ctr"/>
            <a:r>
              <a:rPr lang="en-US" sz="1400" dirty="0">
                <a:solidFill>
                  <a:prstClr val="black">
                    <a:lumMod val="85000"/>
                    <a:lumOff val="15000"/>
                  </a:prstClr>
                </a:solidFill>
                <a:latin typeface="Raleway"/>
              </a:rPr>
              <a:t>Resource Groups in</a:t>
            </a:r>
          </a:p>
          <a:p>
            <a:pPr algn="ctr"/>
            <a:r>
              <a:rPr lang="en-US" sz="1400" dirty="0">
                <a:solidFill>
                  <a:prstClr val="black">
                    <a:lumMod val="85000"/>
                    <a:lumOff val="15000"/>
                  </a:prstClr>
                </a:solidFill>
                <a:latin typeface="Raleway"/>
              </a:rPr>
              <a:t> Storage Account</a:t>
            </a:r>
            <a:endParaRPr lang="en-IN" dirty="0"/>
          </a:p>
        </p:txBody>
      </p:sp>
      <p:sp>
        <p:nvSpPr>
          <p:cNvPr id="1030" name="Rectangle 1029">
            <a:extLst>
              <a:ext uri="{FF2B5EF4-FFF2-40B4-BE49-F238E27FC236}">
                <a16:creationId xmlns="" xmlns:a16="http://schemas.microsoft.com/office/drawing/2014/main" id="{CAF01D21-1F9E-45BD-874C-484F9012AC66}"/>
              </a:ext>
            </a:extLst>
          </p:cNvPr>
          <p:cNvSpPr/>
          <p:nvPr/>
        </p:nvSpPr>
        <p:spPr>
          <a:xfrm>
            <a:off x="1869048" y="3781932"/>
            <a:ext cx="2308389" cy="523220"/>
          </a:xfrm>
          <a:prstGeom prst="rect">
            <a:avLst/>
          </a:prstGeom>
        </p:spPr>
        <p:txBody>
          <a:bodyPr wrap="none">
            <a:spAutoFit/>
          </a:bodyPr>
          <a:lstStyle/>
          <a:p>
            <a:pPr algn="ctr"/>
            <a:r>
              <a:rPr lang="en-US" sz="1400" dirty="0">
                <a:solidFill>
                  <a:prstClr val="black">
                    <a:lumMod val="85000"/>
                    <a:lumOff val="15000"/>
                  </a:prstClr>
                </a:solidFill>
                <a:latin typeface="Raleway"/>
              </a:rPr>
              <a:t>Granting Access to clients </a:t>
            </a:r>
          </a:p>
          <a:p>
            <a:pPr algn="ctr"/>
            <a:r>
              <a:rPr lang="en-US" sz="1400" dirty="0">
                <a:solidFill>
                  <a:prstClr val="black">
                    <a:lumMod val="85000"/>
                    <a:lumOff val="15000"/>
                  </a:prstClr>
                </a:solidFill>
                <a:latin typeface="Raleway"/>
              </a:rPr>
              <a:t>Using SAS </a:t>
            </a:r>
            <a:endParaRPr lang="en-IN" dirty="0"/>
          </a:p>
        </p:txBody>
      </p:sp>
      <p:pic>
        <p:nvPicPr>
          <p:cNvPr id="19" name="Picture 18">
            <a:extLst>
              <a:ext uri="{FF2B5EF4-FFF2-40B4-BE49-F238E27FC236}">
                <a16:creationId xmlns="" xmlns:a16="http://schemas.microsoft.com/office/drawing/2014/main" id="{489CA974-BFDD-4137-A608-C539BA067DF5}"/>
              </a:ext>
            </a:extLst>
          </p:cNvPr>
          <p:cNvPicPr>
            <a:picLocks noChangeAspect="1"/>
          </p:cNvPicPr>
          <p:nvPr/>
        </p:nvPicPr>
        <p:blipFill>
          <a:blip r:embed="rId7"/>
          <a:stretch>
            <a:fillRect/>
          </a:stretch>
        </p:blipFill>
        <p:spPr>
          <a:xfrm>
            <a:off x="-10633" y="10633"/>
            <a:ext cx="9144000" cy="5143500"/>
          </a:xfrm>
          <a:prstGeom prst="rect">
            <a:avLst/>
          </a:prstGeom>
        </p:spPr>
      </p:pic>
    </p:spTree>
    <p:extLst>
      <p:ext uri="{BB962C8B-B14F-4D97-AF65-F5344CB8AC3E}">
        <p14:creationId xmlns:p14="http://schemas.microsoft.com/office/powerpoint/2010/main" val="211471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09330" y="2428556"/>
            <a:ext cx="9034670" cy="576956"/>
          </a:xfrm>
        </p:spPr>
        <p:txBody>
          <a:bodyPr anchor="ctr"/>
          <a:lstStyle/>
          <a:p>
            <a:pPr algn="ctr"/>
            <a:r>
              <a:rPr lang="en-US" dirty="0" smtClean="0"/>
              <a:t>What is SAS </a:t>
            </a:r>
            <a:r>
              <a:rPr lang="en-US" dirty="0"/>
              <a:t>in Blob Storage</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0405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34101"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Shared Access Signature </a:t>
            </a:r>
          </a:p>
        </p:txBody>
      </p:sp>
      <p:pic>
        <p:nvPicPr>
          <p:cNvPr id="10" name="Picture 9">
            <a:extLst>
              <a:ext uri="{FF2B5EF4-FFF2-40B4-BE49-F238E27FC236}">
                <a16:creationId xmlns="" xmlns:a16="http://schemas.microsoft.com/office/drawing/2014/main" id="{D00AF1AE-6214-4498-A317-769304767292}"/>
              </a:ext>
            </a:extLst>
          </p:cNvPr>
          <p:cNvPicPr/>
          <p:nvPr/>
        </p:nvPicPr>
        <p:blipFill>
          <a:blip r:embed="rId3"/>
          <a:stretch>
            <a:fillRect/>
          </a:stretch>
        </p:blipFill>
        <p:spPr>
          <a:xfrm>
            <a:off x="1604605" y="3761751"/>
            <a:ext cx="5943600" cy="481965"/>
          </a:xfrm>
          <a:prstGeom prst="rect">
            <a:avLst/>
          </a:prstGeom>
          <a:ln w="19050">
            <a:solidFill>
              <a:schemeClr val="accent5">
                <a:lumMod val="40000"/>
                <a:lumOff val="60000"/>
              </a:schemeClr>
            </a:solidFill>
          </a:ln>
          <a:effectLst>
            <a:outerShdw blurRad="63500" sx="102000" sy="102000" algn="ctr" rotWithShape="0">
              <a:prstClr val="black">
                <a:alpha val="40000"/>
              </a:prstClr>
            </a:outerShdw>
          </a:effectLst>
        </p:spPr>
      </p:pic>
      <p:sp>
        <p:nvSpPr>
          <p:cNvPr id="11" name="Rectangle: Rounded Corners 1">
            <a:extLst>
              <a:ext uri="{FF2B5EF4-FFF2-40B4-BE49-F238E27FC236}">
                <a16:creationId xmlns="" xmlns:a16="http://schemas.microsoft.com/office/drawing/2014/main" id="{F331D653-9456-4EAB-82F2-7435A2C3D104}"/>
              </a:ext>
            </a:extLst>
          </p:cNvPr>
          <p:cNvSpPr/>
          <p:nvPr/>
        </p:nvSpPr>
        <p:spPr>
          <a:xfrm>
            <a:off x="1545997" y="1126898"/>
            <a:ext cx="6060816" cy="80235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A shared access signature (SAS) is a </a:t>
            </a:r>
            <a:r>
              <a:rPr lang="en-US" sz="1200" dirty="0" smtClean="0">
                <a:solidFill>
                  <a:prstClr val="black">
                    <a:lumMod val="85000"/>
                    <a:lumOff val="15000"/>
                  </a:prstClr>
                </a:solidFill>
                <a:latin typeface="Raleway"/>
              </a:rPr>
              <a:t>secure token that </a:t>
            </a:r>
            <a:r>
              <a:rPr lang="en-US" sz="1200" dirty="0">
                <a:solidFill>
                  <a:prstClr val="black">
                    <a:lumMod val="85000"/>
                    <a:lumOff val="15000"/>
                  </a:prstClr>
                </a:solidFill>
                <a:latin typeface="Raleway"/>
              </a:rPr>
              <a:t>allows you to specify the time span and permissions allowed for access to a storage resource such as a blob or </a:t>
            </a:r>
            <a:r>
              <a:rPr lang="en-US" sz="1200" dirty="0" smtClean="0">
                <a:solidFill>
                  <a:prstClr val="black">
                    <a:lumMod val="85000"/>
                    <a:lumOff val="15000"/>
                  </a:prstClr>
                </a:solidFill>
                <a:latin typeface="Raleway"/>
              </a:rPr>
              <a:t>container.</a:t>
            </a:r>
            <a:endParaRPr lang="en-IN" sz="1200" dirty="0">
              <a:solidFill>
                <a:prstClr val="black">
                  <a:lumMod val="85000"/>
                  <a:lumOff val="15000"/>
                </a:prstClr>
              </a:solidFill>
              <a:latin typeface="Raleway"/>
            </a:endParaRPr>
          </a:p>
        </p:txBody>
      </p:sp>
      <p:sp>
        <p:nvSpPr>
          <p:cNvPr id="12" name="Rectangle: Rounded Corners 1">
            <a:extLst>
              <a:ext uri="{FF2B5EF4-FFF2-40B4-BE49-F238E27FC236}">
                <a16:creationId xmlns="" xmlns:a16="http://schemas.microsoft.com/office/drawing/2014/main" id="{F331D653-9456-4EAB-82F2-7435A2C3D104}"/>
              </a:ext>
            </a:extLst>
          </p:cNvPr>
          <p:cNvSpPr/>
          <p:nvPr/>
        </p:nvSpPr>
        <p:spPr>
          <a:xfrm>
            <a:off x="1545997" y="2335983"/>
            <a:ext cx="6060816" cy="80235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If you wish to grant someone access to a storage resource for a specified time you can generate an SAS token that the person or application will need to provide to gain access to the specified resource within the specified time.</a:t>
            </a:r>
            <a:endParaRPr lang="en-IN" sz="1200" dirty="0">
              <a:solidFill>
                <a:prstClr val="black">
                  <a:lumMod val="85000"/>
                  <a:lumOff val="15000"/>
                </a:prstClr>
              </a:solidFill>
              <a:latin typeface="Raleway"/>
            </a:endParaRPr>
          </a:p>
        </p:txBody>
      </p:sp>
      <p:pic>
        <p:nvPicPr>
          <p:cNvPr id="6" name="Picture 5">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313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09330" y="2428556"/>
            <a:ext cx="9034670" cy="576956"/>
          </a:xfrm>
        </p:spPr>
        <p:txBody>
          <a:bodyPr anchor="ctr"/>
          <a:lstStyle/>
          <a:p>
            <a:pPr algn="ctr"/>
            <a:r>
              <a:rPr lang="en-US" dirty="0"/>
              <a:t>Demo: Use of SAS in Blob Storage</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33333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976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Benefits of Azure Storage</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306" y="1674687"/>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Security</a:t>
            </a:r>
            <a:endParaRPr lang="en-IN" sz="1400" b="1" dirty="0">
              <a:solidFill>
                <a:schemeClr val="tx1">
                  <a:lumMod val="85000"/>
                  <a:lumOff val="15000"/>
                </a:schemeClr>
              </a:solidFill>
              <a:latin typeface="Raleway"/>
            </a:endParaRPr>
          </a:p>
        </p:txBody>
      </p:sp>
      <p:sp>
        <p:nvSpPr>
          <p:cNvPr id="32" name="Rectangle 31"/>
          <p:cNvSpPr/>
          <p:nvPr/>
        </p:nvSpPr>
        <p:spPr>
          <a:xfrm>
            <a:off x="236306" y="2351809"/>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Accessibility</a:t>
            </a:r>
            <a:endParaRPr lang="en-IN" sz="1400" b="1" dirty="0">
              <a:solidFill>
                <a:schemeClr val="tx1">
                  <a:lumMod val="85000"/>
                  <a:lumOff val="15000"/>
                </a:schemeClr>
              </a:solidFill>
              <a:latin typeface="Raleway"/>
            </a:endParaRPr>
          </a:p>
        </p:txBody>
      </p:sp>
      <p:sp>
        <p:nvSpPr>
          <p:cNvPr id="33" name="Rectangle 32"/>
          <p:cNvSpPr/>
          <p:nvPr/>
        </p:nvSpPr>
        <p:spPr>
          <a:xfrm>
            <a:off x="236306" y="2994430"/>
            <a:ext cx="2363056" cy="400692"/>
          </a:xfrm>
          <a:prstGeom prst="rect">
            <a:avLst/>
          </a:prstGeom>
          <a:solidFill>
            <a:schemeClr val="bg1">
              <a:lumMod val="85000"/>
            </a:schemeClr>
          </a:solidFill>
          <a:ln>
            <a:no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Scalability</a:t>
            </a:r>
            <a:endParaRPr lang="en-IN" sz="1400" b="1" dirty="0">
              <a:solidFill>
                <a:schemeClr val="tx1">
                  <a:lumMod val="85000"/>
                  <a:lumOff val="15000"/>
                </a:schemeClr>
              </a:solidFill>
              <a:latin typeface="Raleway"/>
            </a:endParaRPr>
          </a:p>
        </p:txBody>
      </p:sp>
      <p:sp>
        <p:nvSpPr>
          <p:cNvPr id="34" name="Rectangle 33"/>
          <p:cNvSpPr/>
          <p:nvPr/>
        </p:nvSpPr>
        <p:spPr>
          <a:xfrm>
            <a:off x="236306" y="3637051"/>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High availability</a:t>
            </a:r>
            <a:endParaRPr lang="en-IN" sz="1400" b="1" dirty="0">
              <a:solidFill>
                <a:schemeClr val="tx1">
                  <a:lumMod val="85000"/>
                  <a:lumOff val="15000"/>
                </a:schemeClr>
              </a:solidFill>
              <a:latin typeface="Raleway"/>
            </a:endParaRPr>
          </a:p>
        </p:txBody>
      </p: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tx1">
                    <a:lumMod val="85000"/>
                    <a:lumOff val="15000"/>
                  </a:schemeClr>
                </a:solidFill>
                <a:latin typeface="Raleway"/>
              </a:rPr>
              <a:t>Azure </a:t>
            </a:r>
            <a:r>
              <a:rPr lang="en-US" sz="1200" dirty="0" smtClean="0">
                <a:solidFill>
                  <a:schemeClr val="tx1">
                    <a:lumMod val="85000"/>
                    <a:lumOff val="15000"/>
                  </a:schemeClr>
                </a:solidFill>
                <a:latin typeface="Raleway"/>
              </a:rPr>
              <a:t>Storage is </a:t>
            </a:r>
            <a:r>
              <a:rPr lang="en-US" sz="1200" dirty="0">
                <a:solidFill>
                  <a:schemeClr val="tx1">
                    <a:lumMod val="85000"/>
                    <a:lumOff val="15000"/>
                  </a:schemeClr>
                </a:solidFill>
                <a:latin typeface="Raleway"/>
              </a:rPr>
              <a:t>highly scalable in order to meet the </a:t>
            </a:r>
            <a:r>
              <a:rPr lang="en-US" sz="1200" dirty="0" smtClean="0">
                <a:solidFill>
                  <a:schemeClr val="tx1">
                    <a:lumMod val="85000"/>
                    <a:lumOff val="15000"/>
                  </a:schemeClr>
                </a:solidFill>
                <a:latin typeface="Raleway"/>
              </a:rPr>
              <a:t>on-demand </a:t>
            </a:r>
            <a:r>
              <a:rPr lang="en-US" sz="1200" dirty="0">
                <a:solidFill>
                  <a:schemeClr val="tx1">
                    <a:lumMod val="85000"/>
                    <a:lumOff val="15000"/>
                  </a:schemeClr>
                </a:solidFill>
                <a:latin typeface="Raleway"/>
              </a:rPr>
              <a:t>requirements of modern </a:t>
            </a:r>
            <a:r>
              <a:rPr lang="en-US" sz="1200" dirty="0" smtClean="0">
                <a:solidFill>
                  <a:schemeClr val="tx1">
                    <a:lumMod val="85000"/>
                    <a:lumOff val="15000"/>
                  </a:schemeClr>
                </a:solidFill>
                <a:latin typeface="Raleway"/>
              </a:rPr>
              <a:t>applications</a:t>
            </a:r>
            <a:endParaRPr lang="en-IN" sz="1200" dirty="0">
              <a:solidFill>
                <a:schemeClr val="tx1">
                  <a:lumMod val="85000"/>
                  <a:lumOff val="15000"/>
                </a:schemeClr>
              </a:solidFill>
              <a:latin typeface="Raleway"/>
            </a:endParaRPr>
          </a:p>
        </p:txBody>
      </p:sp>
      <p:grpSp>
        <p:nvGrpSpPr>
          <p:cNvPr id="11" name="Group 10"/>
          <p:cNvGrpSpPr/>
          <p:nvPr/>
        </p:nvGrpSpPr>
        <p:grpSpPr>
          <a:xfrm>
            <a:off x="4981913" y="3104842"/>
            <a:ext cx="2094079" cy="1064417"/>
            <a:chOff x="5155547" y="3260613"/>
            <a:chExt cx="2094079" cy="1064417"/>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547" y="3260613"/>
              <a:ext cx="766636" cy="766636"/>
            </a:xfrm>
            <a:prstGeom prst="rect">
              <a:avLst/>
            </a:prstGeom>
          </p:spPr>
        </p:pic>
        <p:grpSp>
          <p:nvGrpSpPr>
            <p:cNvPr id="9" name="Group 8"/>
            <p:cNvGrpSpPr/>
            <p:nvPr/>
          </p:nvGrpSpPr>
          <p:grpSpPr>
            <a:xfrm>
              <a:off x="6145812" y="3360742"/>
              <a:ext cx="1103814" cy="964288"/>
              <a:chOff x="5322013" y="3382766"/>
              <a:chExt cx="914400" cy="798816"/>
            </a:xfrm>
          </p:grpSpPr>
          <p:sp>
            <p:nvSpPr>
              <p:cNvPr id="5" name="Rectangle 4"/>
              <p:cNvSpPr/>
              <p:nvPr/>
            </p:nvSpPr>
            <p:spPr>
              <a:xfrm>
                <a:off x="5527496" y="3382766"/>
                <a:ext cx="708917" cy="626723"/>
              </a:xfrm>
              <a:prstGeom prst="rect">
                <a:avLst/>
              </a:prstGeom>
              <a:noFill/>
              <a:ln w="28575">
                <a:solidFill>
                  <a:srgbClr val="394D8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5322013" y="3837397"/>
                <a:ext cx="410967" cy="34418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Arrow Connector 6"/>
              <p:cNvCxnSpPr/>
              <p:nvPr/>
            </p:nvCxnSpPr>
            <p:spPr>
              <a:xfrm flipV="1">
                <a:off x="5753528" y="3475233"/>
                <a:ext cx="339047" cy="323635"/>
              </a:xfrm>
              <a:prstGeom prst="straightConnector1">
                <a:avLst/>
              </a:prstGeom>
              <a:ln w="38100">
                <a:solidFill>
                  <a:srgbClr val="4174E7"/>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176" y="3558394"/>
              <a:ext cx="766636" cy="766636"/>
            </a:xfrm>
            <a:prstGeom prst="rect">
              <a:avLst/>
            </a:prstGeom>
          </p:spPr>
        </p:pic>
      </p:grpSp>
      <p:pic>
        <p:nvPicPr>
          <p:cNvPr id="17" name="Picture 16">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163022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966549" y="2283272"/>
            <a:ext cx="7782340" cy="576956"/>
          </a:xfrm>
        </p:spPr>
        <p:txBody>
          <a:bodyPr anchor="ctr"/>
          <a:lstStyle/>
          <a:p>
            <a:pPr algn="ctr"/>
            <a:r>
              <a:rPr lang="en-IN" dirty="0"/>
              <a:t>Azure Storage </a:t>
            </a:r>
            <a:r>
              <a:rPr lang="en-IN" dirty="0" smtClean="0"/>
              <a:t>Replication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0011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a:t>Why Azure Storage </a:t>
            </a:r>
            <a:r>
              <a:rPr lang="en-IN" dirty="0" smtClean="0"/>
              <a:t>Replication?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39741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6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Azure Storage Replication?</a:t>
            </a:r>
          </a:p>
        </p:txBody>
      </p:sp>
      <p:sp>
        <p:nvSpPr>
          <p:cNvPr id="5" name="Rectangle: Rounded Corners 1">
            <a:extLst>
              <a:ext uri="{FF2B5EF4-FFF2-40B4-BE49-F238E27FC236}">
                <a16:creationId xmlns="" xmlns:a16="http://schemas.microsoft.com/office/drawing/2014/main" id="{0E8EBA97-FB3A-4A21-8F54-6B4BDE0F413D}"/>
              </a:ext>
            </a:extLst>
          </p:cNvPr>
          <p:cNvSpPr/>
          <p:nvPr/>
        </p:nvSpPr>
        <p:spPr>
          <a:xfrm>
            <a:off x="861227" y="1088704"/>
            <a:ext cx="7419744" cy="966128"/>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Storage Replication ensures that you always have access to your data stored on Azure Storage even in the face of failures. Replication is how Azure Storage guarantees durability and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availability</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19" name="Bent Arrow 18"/>
          <p:cNvSpPr/>
          <p:nvPr/>
        </p:nvSpPr>
        <p:spPr>
          <a:xfrm rot="1628124">
            <a:off x="5223538" y="2349307"/>
            <a:ext cx="1237720" cy="914400"/>
          </a:xfrm>
          <a:prstGeom prst="bentArrow">
            <a:avLst>
              <a:gd name="adj1" fmla="val 25000"/>
              <a:gd name="adj2" fmla="val 25000"/>
              <a:gd name="adj3" fmla="val 25000"/>
              <a:gd name="adj4" fmla="val 87500"/>
            </a:avLst>
          </a:prstGeom>
          <a:solidFill>
            <a:srgbClr val="4398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0" name="Bent Arrow 19"/>
          <p:cNvSpPr/>
          <p:nvPr/>
        </p:nvSpPr>
        <p:spPr>
          <a:xfrm rot="1628124">
            <a:off x="2742161" y="2350088"/>
            <a:ext cx="1237720" cy="914400"/>
          </a:xfrm>
          <a:prstGeom prst="bentArrow">
            <a:avLst>
              <a:gd name="adj1" fmla="val 25000"/>
              <a:gd name="adj2" fmla="val 25000"/>
              <a:gd name="adj3" fmla="val 25000"/>
              <a:gd name="adj4" fmla="val 87500"/>
            </a:avLst>
          </a:prstGeom>
          <a:solidFill>
            <a:srgbClr val="4398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23" name="Group 22"/>
          <p:cNvGrpSpPr/>
          <p:nvPr/>
        </p:nvGrpSpPr>
        <p:grpSpPr>
          <a:xfrm>
            <a:off x="1133543" y="2733541"/>
            <a:ext cx="6594161" cy="1982966"/>
            <a:chOff x="1133543" y="2733541"/>
            <a:chExt cx="6594161" cy="198296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43" y="2733541"/>
              <a:ext cx="1525766" cy="15257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258" y="2733541"/>
              <a:ext cx="1525766" cy="15257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938" y="2733541"/>
              <a:ext cx="1525766" cy="1525766"/>
            </a:xfrm>
            <a:prstGeom prst="rect">
              <a:avLst/>
            </a:prstGeom>
          </p:spPr>
        </p:pic>
        <p:sp>
          <p:nvSpPr>
            <p:cNvPr id="21" name="Bent Arrow 20"/>
            <p:cNvSpPr/>
            <p:nvPr/>
          </p:nvSpPr>
          <p:spPr>
            <a:xfrm rot="13255717">
              <a:off x="4823810" y="3801326"/>
              <a:ext cx="1237720" cy="914400"/>
            </a:xfrm>
            <a:prstGeom prst="bentArrow">
              <a:avLst>
                <a:gd name="adj1" fmla="val 25000"/>
                <a:gd name="adj2" fmla="val 25000"/>
                <a:gd name="adj3" fmla="val 25000"/>
                <a:gd name="adj4" fmla="val 87500"/>
              </a:avLst>
            </a:prstGeom>
            <a:solidFill>
              <a:srgbClr val="4398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2" name="Bent Arrow 21"/>
            <p:cNvSpPr/>
            <p:nvPr/>
          </p:nvSpPr>
          <p:spPr>
            <a:xfrm rot="13255717">
              <a:off x="2342433" y="3802107"/>
              <a:ext cx="1237720" cy="914400"/>
            </a:xfrm>
            <a:prstGeom prst="bentArrow">
              <a:avLst>
                <a:gd name="adj1" fmla="val 25000"/>
                <a:gd name="adj2" fmla="val 25000"/>
                <a:gd name="adj3" fmla="val 25000"/>
                <a:gd name="adj4" fmla="val 87500"/>
              </a:avLst>
            </a:prstGeom>
            <a:solidFill>
              <a:srgbClr val="4398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pic>
        <p:nvPicPr>
          <p:cNvPr id="12" name="Picture 11">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5382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smtClean="0"/>
              <a:t>What is Azure Storage Replication?</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35925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What is Azure Storage Replication?</a:t>
            </a:r>
          </a:p>
        </p:txBody>
      </p:sp>
      <p:sp>
        <p:nvSpPr>
          <p:cNvPr id="5" name="Rectangle: Rounded Corners 1">
            <a:extLst>
              <a:ext uri="{FF2B5EF4-FFF2-40B4-BE49-F238E27FC236}">
                <a16:creationId xmlns="" xmlns:a16="http://schemas.microsoft.com/office/drawing/2014/main" id="{0E8EBA97-FB3A-4A21-8F54-6B4BDE0F413D}"/>
              </a:ext>
            </a:extLst>
          </p:cNvPr>
          <p:cNvSpPr/>
          <p:nvPr/>
        </p:nvSpPr>
        <p:spPr>
          <a:xfrm>
            <a:off x="757587" y="1212093"/>
            <a:ext cx="7419744" cy="90967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The data in your Microsoft Azure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account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is always replicated to ensure durability and high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availability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4" name="Rectangle: Rounded Corners 1">
            <a:extLst>
              <a:ext uri="{FF2B5EF4-FFF2-40B4-BE49-F238E27FC236}">
                <a16:creationId xmlns="" xmlns:a16="http://schemas.microsoft.com/office/drawing/2014/main" id="{0E8EBA97-FB3A-4A21-8F54-6B4BDE0F413D}"/>
              </a:ext>
            </a:extLst>
          </p:cNvPr>
          <p:cNvSpPr/>
          <p:nvPr/>
        </p:nvSpPr>
        <p:spPr>
          <a:xfrm>
            <a:off x="757587" y="2393893"/>
            <a:ext cx="7419744" cy="9108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Azure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Storage copies your data so that it is protected from planned and unplanned events, including hardware failures, network or power outages, and massive natural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disasters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6" name="Rectangle: Rounded Corners 1">
            <a:extLst>
              <a:ext uri="{FF2B5EF4-FFF2-40B4-BE49-F238E27FC236}">
                <a16:creationId xmlns="" xmlns:a16="http://schemas.microsoft.com/office/drawing/2014/main" id="{0E8EBA97-FB3A-4A21-8F54-6B4BDE0F413D}"/>
              </a:ext>
            </a:extLst>
          </p:cNvPr>
          <p:cNvSpPr/>
          <p:nvPr/>
        </p:nvSpPr>
        <p:spPr>
          <a:xfrm>
            <a:off x="757587" y="3602327"/>
            <a:ext cx="7419744" cy="9108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You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can choose to replicate your data within the same data center, across zonal data centers within the same region, or across geographically separated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regions</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pic>
        <p:nvPicPr>
          <p:cNvPr id="7" name="Picture 6">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189420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02383"/>
            <a:ext cx="7782340" cy="1138733"/>
          </a:xfrm>
        </p:spPr>
        <p:txBody>
          <a:bodyPr anchor="ctr"/>
          <a:lstStyle/>
          <a:p>
            <a:pPr algn="ctr"/>
            <a:r>
              <a:rPr lang="en-IN" dirty="0"/>
              <a:t>Data Replication Options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421655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0220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Data Replication Options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Replicates </a:t>
            </a:r>
            <a:r>
              <a:rPr lang="en-US" sz="1200" dirty="0">
                <a:solidFill>
                  <a:prstClr val="black">
                    <a:lumMod val="85000"/>
                    <a:lumOff val="15000"/>
                  </a:prstClr>
                </a:solidFill>
                <a:latin typeface="Raleway"/>
              </a:rPr>
              <a:t>three copies of your data within the same </a:t>
            </a:r>
            <a:r>
              <a:rPr lang="en-US" sz="1200" dirty="0" smtClean="0">
                <a:solidFill>
                  <a:prstClr val="black">
                    <a:lumMod val="85000"/>
                    <a:lumOff val="15000"/>
                  </a:prstClr>
                </a:solidFill>
                <a:latin typeface="Raleway"/>
              </a:rPr>
              <a:t>data center where you </a:t>
            </a:r>
            <a:r>
              <a:rPr lang="en-US" sz="1200" dirty="0">
                <a:solidFill>
                  <a:prstClr val="black">
                    <a:lumMod val="85000"/>
                    <a:lumOff val="15000"/>
                  </a:prstClr>
                </a:solidFill>
                <a:latin typeface="Raleway"/>
              </a:rPr>
              <a:t>have your </a:t>
            </a:r>
            <a:r>
              <a:rPr lang="en-US" sz="1200" dirty="0" smtClean="0">
                <a:solidFill>
                  <a:prstClr val="black">
                    <a:lumMod val="85000"/>
                    <a:lumOff val="15000"/>
                  </a:prstClr>
                </a:solidFill>
                <a:latin typeface="Raleway"/>
              </a:rPr>
              <a:t>data</a:t>
            </a:r>
            <a:endParaRPr lang="en-US" sz="1200" dirty="0">
              <a:solidFill>
                <a:prstClr val="black">
                  <a:lumMod val="85000"/>
                  <a:lumOff val="15000"/>
                </a:prstClr>
              </a:solidFill>
              <a:latin typeface="Raleway"/>
            </a:endParaRPr>
          </a:p>
        </p:txBody>
      </p:sp>
      <p:sp>
        <p:nvSpPr>
          <p:cNvPr id="20" name="Rectangle 19"/>
          <p:cNvSpPr/>
          <p:nvPr/>
        </p:nvSpPr>
        <p:spPr>
          <a:xfrm>
            <a:off x="236306" y="309820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Geo-redundant storage (GRS)</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Zone-redundant storage (ZRS)</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Locally redundant storage (LRS)</a:t>
            </a:r>
          </a:p>
        </p:txBody>
      </p:sp>
      <p:sp>
        <p:nvSpPr>
          <p:cNvPr id="9" name="Rectangle 8"/>
          <p:cNvSpPr/>
          <p:nvPr/>
        </p:nvSpPr>
        <p:spPr>
          <a:xfrm>
            <a:off x="236306" y="3926802"/>
            <a:ext cx="2363056" cy="67809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Read-access geo-redundant storage (RA-GRS)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98585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02203"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Data Replication Options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Replicates </a:t>
            </a:r>
            <a:r>
              <a:rPr lang="en-US" sz="1200" dirty="0">
                <a:solidFill>
                  <a:prstClr val="black">
                    <a:lumMod val="85000"/>
                    <a:lumOff val="15000"/>
                  </a:prstClr>
                </a:solidFill>
                <a:latin typeface="Raleway"/>
              </a:rPr>
              <a:t>your data synchronously across three storage clusters </a:t>
            </a:r>
            <a:r>
              <a:rPr lang="en-US" sz="1200" dirty="0" smtClean="0">
                <a:solidFill>
                  <a:prstClr val="black">
                    <a:lumMod val="85000"/>
                    <a:lumOff val="15000"/>
                  </a:prstClr>
                </a:solidFill>
                <a:latin typeface="Raleway"/>
              </a:rPr>
              <a:t>in </a:t>
            </a:r>
            <a:r>
              <a:rPr lang="en-US" sz="1200" dirty="0">
                <a:solidFill>
                  <a:prstClr val="black">
                    <a:lumMod val="85000"/>
                    <a:lumOff val="15000"/>
                  </a:prstClr>
                </a:solidFill>
                <a:latin typeface="Raleway"/>
              </a:rPr>
              <a:t>a single region</a:t>
            </a:r>
          </a:p>
        </p:txBody>
      </p:sp>
      <p:sp>
        <p:nvSpPr>
          <p:cNvPr id="20" name="Rectangle 19"/>
          <p:cNvSpPr/>
          <p:nvPr/>
        </p:nvSpPr>
        <p:spPr>
          <a:xfrm>
            <a:off x="236306" y="309820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Geo-redundant storage (GRS)</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Zone-redundant storage (ZRS)</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Locally redundant storage (LRS)</a:t>
            </a:r>
          </a:p>
        </p:txBody>
      </p:sp>
      <p:sp>
        <p:nvSpPr>
          <p:cNvPr id="9" name="Rectangle 8"/>
          <p:cNvSpPr/>
          <p:nvPr/>
        </p:nvSpPr>
        <p:spPr>
          <a:xfrm>
            <a:off x="236306" y="3926802"/>
            <a:ext cx="2363056" cy="67809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Read-access geo-redundant storage (RA-GRS)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86838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Replicates your </a:t>
            </a:r>
            <a:r>
              <a:rPr lang="en-US" sz="1200" dirty="0">
                <a:solidFill>
                  <a:prstClr val="black">
                    <a:lumMod val="85000"/>
                    <a:lumOff val="15000"/>
                  </a:prstClr>
                </a:solidFill>
                <a:latin typeface="Raleway"/>
              </a:rPr>
              <a:t>data to a secondary region that is hundreds of miles away from the primary </a:t>
            </a:r>
            <a:r>
              <a:rPr lang="en-US" sz="1200" dirty="0" smtClean="0">
                <a:solidFill>
                  <a:prstClr val="black">
                    <a:lumMod val="85000"/>
                    <a:lumOff val="15000"/>
                  </a:prstClr>
                </a:solidFill>
                <a:latin typeface="Raleway"/>
              </a:rPr>
              <a:t>region </a:t>
            </a:r>
            <a:endParaRPr lang="en-US" sz="1200" dirty="0">
              <a:solidFill>
                <a:prstClr val="black">
                  <a:lumMod val="85000"/>
                  <a:lumOff val="15000"/>
                </a:prstClr>
              </a:solidFill>
              <a:latin typeface="Raleway"/>
            </a:endParaRPr>
          </a:p>
        </p:txBody>
      </p:sp>
      <p:sp>
        <p:nvSpPr>
          <p:cNvPr id="20" name="Rectangle 19"/>
          <p:cNvSpPr/>
          <p:nvPr/>
        </p:nvSpPr>
        <p:spPr>
          <a:xfrm>
            <a:off x="236306" y="3098209"/>
            <a:ext cx="2363056" cy="676800"/>
          </a:xfrm>
          <a:prstGeom prst="rect">
            <a:avLst/>
          </a:prstGeom>
          <a:solidFill>
            <a:schemeClr val="bg1">
              <a:lumMod val="85000"/>
            </a:schemeClr>
          </a:solidFill>
          <a:ln>
            <a:noFill/>
          </a:ln>
          <a:effectLst>
            <a:glow rad="101600">
              <a:schemeClr val="accent3">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Geo-redundant storage (GRS)</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Zone-redundant storage (ZRS)</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Locally redundant storage (LRS)</a:t>
            </a:r>
          </a:p>
        </p:txBody>
      </p:sp>
      <p:sp>
        <p:nvSpPr>
          <p:cNvPr id="9" name="Rectangle 8"/>
          <p:cNvSpPr/>
          <p:nvPr/>
        </p:nvSpPr>
        <p:spPr>
          <a:xfrm>
            <a:off x="236306" y="3926802"/>
            <a:ext cx="2363056" cy="67809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Read-access geo-redundant storage (RA-GRS)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821" y="2465849"/>
            <a:ext cx="1800000" cy="1800000"/>
          </a:xfrm>
          <a:prstGeom prst="rect">
            <a:avLst/>
          </a:prstGeom>
        </p:spPr>
      </p:pic>
      <p:sp>
        <p:nvSpPr>
          <p:cNvPr id="10" name="Text Placeholder 3">
            <a:extLst>
              <a:ext uri="{FF2B5EF4-FFF2-40B4-BE49-F238E27FC236}">
                <a16:creationId xmlns="" xmlns:a16="http://schemas.microsoft.com/office/drawing/2014/main" id="{E7A413D2-1870-47E0-A24F-010E8806E4E9}"/>
              </a:ext>
            </a:extLst>
          </p:cNvPr>
          <p:cNvSpPr txBox="1">
            <a:spLocks/>
          </p:cNvSpPr>
          <p:nvPr/>
        </p:nvSpPr>
        <p:spPr>
          <a:xfrm>
            <a:off x="302203"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Data Replication Options</a:t>
            </a:r>
          </a:p>
        </p:txBody>
      </p:sp>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257321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85000"/>
                    <a:lumOff val="15000"/>
                  </a:prstClr>
                </a:solidFill>
                <a:latin typeface="Raleway"/>
              </a:rPr>
              <a:t>Provides read-only </a:t>
            </a:r>
            <a:r>
              <a:rPr lang="en-US" sz="1200" dirty="0">
                <a:solidFill>
                  <a:prstClr val="black">
                    <a:lumMod val="85000"/>
                    <a:lumOff val="15000"/>
                  </a:prstClr>
                </a:solidFill>
                <a:latin typeface="Raleway"/>
              </a:rPr>
              <a:t>access to the data in the secondary location</a:t>
            </a:r>
          </a:p>
        </p:txBody>
      </p:sp>
      <p:sp>
        <p:nvSpPr>
          <p:cNvPr id="20" name="Rectangle 19"/>
          <p:cNvSpPr/>
          <p:nvPr/>
        </p:nvSpPr>
        <p:spPr>
          <a:xfrm>
            <a:off x="236306" y="309820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Geo-redundant storage (GRS)</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Zone-redundant storage (ZRS)</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Locally redundant storage (LRS)</a:t>
            </a:r>
          </a:p>
        </p:txBody>
      </p:sp>
      <p:sp>
        <p:nvSpPr>
          <p:cNvPr id="9" name="Rectangle 8"/>
          <p:cNvSpPr/>
          <p:nvPr/>
        </p:nvSpPr>
        <p:spPr>
          <a:xfrm>
            <a:off x="236306" y="3926802"/>
            <a:ext cx="2363056" cy="678095"/>
          </a:xfrm>
          <a:prstGeom prst="rect">
            <a:avLst/>
          </a:prstGeom>
          <a:solidFill>
            <a:schemeClr val="bg1">
              <a:lumMod val="85000"/>
            </a:schemeClr>
          </a:solidFill>
          <a:ln>
            <a:no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Read-access geo-redundant storage (RA-GRS)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4" y="2536609"/>
            <a:ext cx="1800001" cy="1800000"/>
          </a:xfrm>
          <a:prstGeom prst="rect">
            <a:avLst/>
          </a:prstGeom>
        </p:spPr>
      </p:pic>
      <p:sp>
        <p:nvSpPr>
          <p:cNvPr id="10" name="Text Placeholder 3">
            <a:extLst>
              <a:ext uri="{FF2B5EF4-FFF2-40B4-BE49-F238E27FC236}">
                <a16:creationId xmlns="" xmlns:a16="http://schemas.microsoft.com/office/drawing/2014/main" id="{E7A413D2-1870-47E0-A24F-010E8806E4E9}"/>
              </a:ext>
            </a:extLst>
          </p:cNvPr>
          <p:cNvSpPr txBox="1">
            <a:spLocks/>
          </p:cNvSpPr>
          <p:nvPr/>
        </p:nvSpPr>
        <p:spPr>
          <a:xfrm>
            <a:off x="302203"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Data Replication Options</a:t>
            </a:r>
          </a:p>
        </p:txBody>
      </p:sp>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45467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2976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Benefits of Azure Storage</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306" y="1674687"/>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Security</a:t>
            </a:r>
            <a:endParaRPr lang="en-IN" sz="1400" b="1" dirty="0">
              <a:solidFill>
                <a:schemeClr val="tx1">
                  <a:lumMod val="85000"/>
                  <a:lumOff val="15000"/>
                </a:schemeClr>
              </a:solidFill>
              <a:latin typeface="Raleway"/>
            </a:endParaRPr>
          </a:p>
        </p:txBody>
      </p:sp>
      <p:sp>
        <p:nvSpPr>
          <p:cNvPr id="32" name="Rectangle 31"/>
          <p:cNvSpPr/>
          <p:nvPr/>
        </p:nvSpPr>
        <p:spPr>
          <a:xfrm>
            <a:off x="236306" y="2351809"/>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Accessibility</a:t>
            </a:r>
            <a:endParaRPr lang="en-IN" sz="1400" b="1" dirty="0">
              <a:solidFill>
                <a:schemeClr val="tx1">
                  <a:lumMod val="85000"/>
                  <a:lumOff val="15000"/>
                </a:schemeClr>
              </a:solidFill>
              <a:latin typeface="Raleway"/>
            </a:endParaRPr>
          </a:p>
        </p:txBody>
      </p:sp>
      <p:sp>
        <p:nvSpPr>
          <p:cNvPr id="33" name="Rectangle 32"/>
          <p:cNvSpPr/>
          <p:nvPr/>
        </p:nvSpPr>
        <p:spPr>
          <a:xfrm>
            <a:off x="236306" y="2994430"/>
            <a:ext cx="2363056" cy="4006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Scalability</a:t>
            </a:r>
            <a:endParaRPr lang="en-IN" sz="1400" b="1" dirty="0">
              <a:solidFill>
                <a:schemeClr val="tx1">
                  <a:lumMod val="85000"/>
                  <a:lumOff val="15000"/>
                </a:schemeClr>
              </a:solidFill>
              <a:latin typeface="Raleway"/>
            </a:endParaRPr>
          </a:p>
        </p:txBody>
      </p:sp>
      <p:sp>
        <p:nvSpPr>
          <p:cNvPr id="34" name="Rectangle 33"/>
          <p:cNvSpPr/>
          <p:nvPr/>
        </p:nvSpPr>
        <p:spPr>
          <a:xfrm>
            <a:off x="236306" y="3637051"/>
            <a:ext cx="2363056" cy="400692"/>
          </a:xfrm>
          <a:prstGeom prst="rect">
            <a:avLst/>
          </a:prstGeom>
          <a:solidFill>
            <a:schemeClr val="bg1">
              <a:lumMod val="85000"/>
            </a:schemeClr>
          </a:solidFill>
          <a:ln>
            <a:noFill/>
          </a:ln>
          <a:effectLst>
            <a:glow rad="101600">
              <a:schemeClr val="accent5">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Raleway"/>
              </a:rPr>
              <a:t>High availability</a:t>
            </a:r>
            <a:endParaRPr lang="en-IN" sz="1400" b="1" dirty="0">
              <a:solidFill>
                <a:schemeClr val="tx1">
                  <a:lumMod val="85000"/>
                  <a:lumOff val="15000"/>
                </a:schemeClr>
              </a:solidFill>
              <a:latin typeface="Raleway"/>
            </a:endParaRPr>
          </a:p>
        </p:txBody>
      </p: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228467"/>
            <a:ext cx="4066848" cy="94965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200" dirty="0">
                <a:solidFill>
                  <a:schemeClr val="tx1">
                    <a:lumMod val="85000"/>
                    <a:lumOff val="15000"/>
                  </a:schemeClr>
                </a:solidFill>
                <a:latin typeface="Raleway"/>
              </a:rPr>
              <a:t>Users are given the option of replicating their data in multiple </a:t>
            </a:r>
            <a:r>
              <a:rPr lang="en-US" sz="1200" dirty="0" smtClean="0">
                <a:solidFill>
                  <a:schemeClr val="tx1">
                    <a:lumMod val="85000"/>
                    <a:lumOff val="15000"/>
                  </a:schemeClr>
                </a:solidFill>
                <a:latin typeface="Raleway"/>
              </a:rPr>
              <a:t>data centers </a:t>
            </a:r>
            <a:r>
              <a:rPr lang="en-US" sz="1200" dirty="0">
                <a:solidFill>
                  <a:schemeClr val="tx1">
                    <a:lumMod val="85000"/>
                    <a:lumOff val="15000"/>
                  </a:schemeClr>
                </a:solidFill>
                <a:latin typeface="Raleway"/>
              </a:rPr>
              <a:t>so that the data stays available even in the </a:t>
            </a:r>
            <a:r>
              <a:rPr lang="en-US" sz="1200" dirty="0" smtClean="0">
                <a:solidFill>
                  <a:schemeClr val="tx1">
                    <a:lumMod val="85000"/>
                    <a:lumOff val="15000"/>
                  </a:schemeClr>
                </a:solidFill>
                <a:latin typeface="Raleway"/>
              </a:rPr>
              <a:t>event </a:t>
            </a:r>
            <a:r>
              <a:rPr lang="en-US" sz="1200" dirty="0">
                <a:solidFill>
                  <a:schemeClr val="tx1">
                    <a:lumMod val="85000"/>
                    <a:lumOff val="15000"/>
                  </a:schemeClr>
                </a:solidFill>
                <a:latin typeface="Raleway"/>
              </a:rPr>
              <a:t>of </a:t>
            </a:r>
            <a:r>
              <a:rPr lang="en-US" sz="1200" dirty="0" smtClean="0">
                <a:solidFill>
                  <a:schemeClr val="tx1">
                    <a:lumMod val="85000"/>
                    <a:lumOff val="15000"/>
                  </a:schemeClr>
                </a:solidFill>
                <a:latin typeface="Raleway"/>
              </a:rPr>
              <a:t>outages</a:t>
            </a:r>
            <a:endParaRPr lang="en-IN" sz="1200" dirty="0">
              <a:solidFill>
                <a:schemeClr val="tx1">
                  <a:lumMod val="85000"/>
                  <a:lumOff val="15000"/>
                </a:schemeClr>
              </a:solidFill>
              <a:latin typeface="Raleway"/>
            </a:endParaRPr>
          </a:p>
        </p:txBody>
      </p:sp>
      <p:grpSp>
        <p:nvGrpSpPr>
          <p:cNvPr id="28" name="Group 27"/>
          <p:cNvGrpSpPr/>
          <p:nvPr/>
        </p:nvGrpSpPr>
        <p:grpSpPr>
          <a:xfrm>
            <a:off x="4837257" y="2960301"/>
            <a:ext cx="2817453" cy="1190084"/>
            <a:chOff x="4907161" y="3025844"/>
            <a:chExt cx="2817453" cy="1190084"/>
          </a:xfrm>
        </p:grpSpPr>
        <p:grpSp>
          <p:nvGrpSpPr>
            <p:cNvPr id="6" name="Group 5"/>
            <p:cNvGrpSpPr/>
            <p:nvPr/>
          </p:nvGrpSpPr>
          <p:grpSpPr>
            <a:xfrm>
              <a:off x="6534530" y="3025844"/>
              <a:ext cx="1190084" cy="1190084"/>
              <a:chOff x="5426473" y="2994430"/>
              <a:chExt cx="1190084" cy="11900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473" y="2994430"/>
                <a:ext cx="1190084" cy="1190084"/>
              </a:xfrm>
              <a:prstGeom prst="rect">
                <a:avLst/>
              </a:prstGeom>
            </p:spPr>
          </p:pic>
          <p:sp>
            <p:nvSpPr>
              <p:cNvPr id="5" name="Oval 4"/>
              <p:cNvSpPr/>
              <p:nvPr/>
            </p:nvSpPr>
            <p:spPr>
              <a:xfrm flipH="1">
                <a:off x="5799247" y="3313415"/>
                <a:ext cx="77571" cy="81707"/>
              </a:xfrm>
              <a:prstGeom prst="ellipse">
                <a:avLst/>
              </a:prstGeom>
              <a:solidFill>
                <a:srgbClr val="B05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p:cNvSpPr/>
              <p:nvPr/>
            </p:nvSpPr>
            <p:spPr>
              <a:xfrm flipH="1">
                <a:off x="5982729" y="3548618"/>
                <a:ext cx="77570" cy="81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p:cNvSpPr/>
              <p:nvPr/>
            </p:nvSpPr>
            <p:spPr>
              <a:xfrm flipH="1">
                <a:off x="5982729" y="3755689"/>
                <a:ext cx="77570" cy="81708"/>
              </a:xfrm>
              <a:prstGeom prst="ellipse">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p:cNvSpPr/>
              <p:nvPr/>
            </p:nvSpPr>
            <p:spPr>
              <a:xfrm flipH="1">
                <a:off x="6191895" y="3555343"/>
                <a:ext cx="77570" cy="81708"/>
              </a:xfrm>
              <a:prstGeom prst="ellipse">
                <a:avLst/>
              </a:prstGeom>
              <a:solidFill>
                <a:srgbClr val="6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p:cNvSpPr/>
              <p:nvPr/>
            </p:nvSpPr>
            <p:spPr>
              <a:xfrm flipH="1">
                <a:off x="6169117" y="3310120"/>
                <a:ext cx="77570" cy="81708"/>
              </a:xfrm>
              <a:prstGeom prst="ellipse">
                <a:avLst/>
              </a:prstGeom>
              <a:solidFill>
                <a:srgbClr val="592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p:cNvSpPr/>
              <p:nvPr/>
            </p:nvSpPr>
            <p:spPr>
              <a:xfrm flipH="1">
                <a:off x="5799248" y="3796543"/>
                <a:ext cx="77570" cy="81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161" y="3194776"/>
              <a:ext cx="728476" cy="728476"/>
            </a:xfrm>
            <a:prstGeom prst="rect">
              <a:avLst/>
            </a:prstGeom>
          </p:spPr>
        </p:pic>
        <p:cxnSp>
          <p:nvCxnSpPr>
            <p:cNvPr id="23" name="Straight Arrow Connector 22"/>
            <p:cNvCxnSpPr/>
            <p:nvPr/>
          </p:nvCxnSpPr>
          <p:spPr>
            <a:xfrm>
              <a:off x="5767876" y="3620886"/>
              <a:ext cx="663967" cy="10606"/>
            </a:xfrm>
            <a:prstGeom prst="straightConnector1">
              <a:avLst/>
            </a:prstGeom>
            <a:ln w="28575">
              <a:solidFill>
                <a:srgbClr val="DC181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753100" y="3761345"/>
              <a:ext cx="663967" cy="1"/>
            </a:xfrm>
            <a:prstGeom prst="straightConnector1">
              <a:avLst/>
            </a:prstGeom>
            <a:ln w="28575">
              <a:solidFill>
                <a:srgbClr val="DC181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753100" y="3463606"/>
              <a:ext cx="663967" cy="1"/>
            </a:xfrm>
            <a:prstGeom prst="straightConnector1">
              <a:avLst/>
            </a:prstGeom>
            <a:ln w="28575">
              <a:solidFill>
                <a:srgbClr val="DC1816"/>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29309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053435" y="2295955"/>
            <a:ext cx="7782340" cy="576956"/>
          </a:xfrm>
        </p:spPr>
        <p:txBody>
          <a:bodyPr anchor="ctr"/>
          <a:lstStyle/>
          <a:p>
            <a:pPr algn="ctr"/>
            <a:r>
              <a:rPr lang="en-IN" dirty="0"/>
              <a:t>Azure Import/Export </a:t>
            </a:r>
            <a:r>
              <a:rPr lang="en-IN" dirty="0" smtClean="0"/>
              <a:t>Service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245505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24961"/>
            <a:ext cx="7782340" cy="1093577"/>
          </a:xfrm>
        </p:spPr>
        <p:txBody>
          <a:bodyPr anchor="ctr"/>
          <a:lstStyle/>
          <a:p>
            <a:pPr algn="ctr"/>
            <a:r>
              <a:rPr lang="en-IN" dirty="0"/>
              <a:t>Why Azure Import/Export </a:t>
            </a:r>
            <a:r>
              <a:rPr lang="en-IN" dirty="0" smtClean="0"/>
              <a:t>service?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185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6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Why Azure </a:t>
            </a:r>
            <a:r>
              <a:rPr kumimoji="0" lang="en-GB" sz="2400" b="1" i="0" u="none" strike="noStrike" kern="1200" cap="none" spc="0" normalizeH="0" baseline="0" noProof="0" dirty="0" smtClean="0">
                <a:ln>
                  <a:noFill/>
                </a:ln>
                <a:solidFill>
                  <a:srgbClr val="604878"/>
                </a:solidFill>
                <a:effectLst/>
                <a:uLnTx/>
                <a:uFillTx/>
                <a:latin typeface="Raleway Light" charset="0"/>
              </a:rPr>
              <a:t>Import/Export service</a:t>
            </a:r>
            <a:r>
              <a:rPr kumimoji="0" lang="en-GB" sz="2400" b="1" i="0" u="none" strike="noStrike" kern="1200" cap="none" spc="0" normalizeH="0" baseline="0" noProof="0" dirty="0">
                <a:ln>
                  <a:noFill/>
                </a:ln>
                <a:solidFill>
                  <a:srgbClr val="604878"/>
                </a:solidFill>
                <a:effectLst/>
                <a:uLnTx/>
                <a:uFillTx/>
                <a:latin typeface="Raleway Light" charset="0"/>
              </a:rPr>
              <a:t>?</a:t>
            </a:r>
          </a:p>
        </p:txBody>
      </p:sp>
      <p:sp>
        <p:nvSpPr>
          <p:cNvPr id="5" name="Rectangle: Rounded Corners 1">
            <a:extLst>
              <a:ext uri="{FF2B5EF4-FFF2-40B4-BE49-F238E27FC236}">
                <a16:creationId xmlns="" xmlns:a16="http://schemas.microsoft.com/office/drawing/2014/main" id="{0E8EBA97-FB3A-4A21-8F54-6B4BDE0F413D}"/>
              </a:ext>
            </a:extLst>
          </p:cNvPr>
          <p:cNvSpPr/>
          <p:nvPr/>
        </p:nvSpPr>
        <p:spPr>
          <a:xfrm>
            <a:off x="809856" y="990918"/>
            <a:ext cx="7419744" cy="1053638"/>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Transferring the data over the Internet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can take days, weeks, or even months. To avoid this issue, Microsoft provides the Import/Export service where you ship your physical disks directly to Azure data center, and they will upload them for you</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grpSp>
        <p:nvGrpSpPr>
          <p:cNvPr id="4" name="Group 3"/>
          <p:cNvGrpSpPr/>
          <p:nvPr/>
        </p:nvGrpSpPr>
        <p:grpSpPr>
          <a:xfrm>
            <a:off x="789308" y="2447370"/>
            <a:ext cx="7351161" cy="2414822"/>
            <a:chOff x="789308" y="2447370"/>
            <a:chExt cx="7351161" cy="241482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906" y="2447370"/>
              <a:ext cx="1325367" cy="13253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8" y="2447371"/>
              <a:ext cx="1325367" cy="132536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102" y="2447371"/>
              <a:ext cx="1325367" cy="132536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504" y="2447371"/>
              <a:ext cx="1325367" cy="132536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091" y="3858392"/>
              <a:ext cx="1003800" cy="1003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689" y="3858392"/>
              <a:ext cx="1003800" cy="1003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787" y="3800795"/>
              <a:ext cx="1003800" cy="1003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385" y="3800795"/>
              <a:ext cx="1003800" cy="1003800"/>
            </a:xfrm>
            <a:prstGeom prst="rect">
              <a:avLst/>
            </a:prstGeom>
          </p:spPr>
        </p:pic>
      </p:grpSp>
      <p:pic>
        <p:nvPicPr>
          <p:cNvPr id="14" name="Picture 13">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10633" y="10633"/>
            <a:ext cx="9144000" cy="5143500"/>
          </a:xfrm>
          <a:prstGeom prst="rect">
            <a:avLst/>
          </a:prstGeom>
        </p:spPr>
      </p:pic>
    </p:spTree>
    <p:extLst>
      <p:ext uri="{BB962C8B-B14F-4D97-AF65-F5344CB8AC3E}">
        <p14:creationId xmlns:p14="http://schemas.microsoft.com/office/powerpoint/2010/main" val="31026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02383"/>
            <a:ext cx="7782340" cy="1138733"/>
          </a:xfrm>
        </p:spPr>
        <p:txBody>
          <a:bodyPr anchor="ctr"/>
          <a:lstStyle/>
          <a:p>
            <a:pPr algn="ctr"/>
            <a:r>
              <a:rPr lang="en-IN" dirty="0"/>
              <a:t>What is Azure </a:t>
            </a:r>
            <a:r>
              <a:rPr lang="en-IN" dirty="0" smtClean="0"/>
              <a:t>Import/Export </a:t>
            </a:r>
            <a:r>
              <a:rPr lang="en-IN" dirty="0"/>
              <a:t>service?</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40073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12836"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GB" sz="2400" b="1" i="0" u="none" strike="noStrike" kern="1200" cap="none" spc="0" normalizeH="0" baseline="0" noProof="0" dirty="0">
                <a:ln>
                  <a:noFill/>
                </a:ln>
                <a:solidFill>
                  <a:srgbClr val="604878"/>
                </a:solidFill>
                <a:effectLst/>
                <a:uLnTx/>
                <a:uFillTx/>
                <a:latin typeface="Raleway Light" charset="0"/>
              </a:rPr>
              <a:t>What is Azure Import/Export Service?</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881775" y="965413"/>
            <a:ext cx="7419744" cy="616807"/>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Azure Import/Export service is used to securely import large amounts of data to Azure Blob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and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Azure Files by shipping disk drives to an Azure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data center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4" name="Rectangle: Rounded Corners 1">
            <a:extLst>
              <a:ext uri="{FF2B5EF4-FFF2-40B4-BE49-F238E27FC236}">
                <a16:creationId xmlns="" xmlns:a16="http://schemas.microsoft.com/office/drawing/2014/main" id="{F331D653-9456-4EAB-82F2-7435A2C3D104}"/>
              </a:ext>
            </a:extLst>
          </p:cNvPr>
          <p:cNvSpPr/>
          <p:nvPr/>
        </p:nvSpPr>
        <p:spPr>
          <a:xfrm>
            <a:off x="881775" y="1878726"/>
            <a:ext cx="7419744" cy="6156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This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service can also be used to transfer data from Azure Blob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to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disk drives and ship to your on-premises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sites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5" name="Rectangle: Rounded Corners 1">
            <a:extLst>
              <a:ext uri="{FF2B5EF4-FFF2-40B4-BE49-F238E27FC236}">
                <a16:creationId xmlns="" xmlns:a16="http://schemas.microsoft.com/office/drawing/2014/main" id="{F331D653-9456-4EAB-82F2-7435A2C3D104}"/>
              </a:ext>
            </a:extLst>
          </p:cNvPr>
          <p:cNvSpPr/>
          <p:nvPr/>
        </p:nvSpPr>
        <p:spPr>
          <a:xfrm>
            <a:off x="881775" y="2790832"/>
            <a:ext cx="7419744" cy="6156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Data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from one or more disk drives can be imported either to Azure Blob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Storage or </a:t>
            </a:r>
            <a:r>
              <a:rPr kumimoji="0" lang="en-US" sz="1400" b="0" i="0" u="none" strike="noStrike" kern="1200" cap="none" spc="0" normalizeH="0" baseline="0" noProof="0" dirty="0">
                <a:ln>
                  <a:noFill/>
                </a:ln>
                <a:solidFill>
                  <a:prstClr val="black">
                    <a:lumMod val="85000"/>
                    <a:lumOff val="15000"/>
                  </a:prstClr>
                </a:solidFill>
                <a:effectLst/>
                <a:uLnTx/>
                <a:uFillTx/>
                <a:latin typeface="Raleway"/>
                <a:ea typeface="+mn-ea"/>
                <a:cs typeface="+mn-cs"/>
              </a:rPr>
              <a:t>Azure </a:t>
            </a:r>
            <a:r>
              <a:rPr kumimoji="0" lang="en-US" sz="1400" b="0" i="0" u="none" strike="noStrike" kern="1200" cap="none" spc="0" normalizeH="0" baseline="0" noProof="0" dirty="0" smtClean="0">
                <a:ln>
                  <a:noFill/>
                </a:ln>
                <a:solidFill>
                  <a:prstClr val="black">
                    <a:lumMod val="85000"/>
                    <a:lumOff val="15000"/>
                  </a:prstClr>
                </a:solidFill>
                <a:effectLst/>
                <a:uLnTx/>
                <a:uFillTx/>
                <a:latin typeface="Raleway"/>
                <a:ea typeface="+mn-ea"/>
                <a:cs typeface="+mn-cs"/>
              </a:rPr>
              <a:t>Files </a:t>
            </a:r>
            <a:endParaRPr kumimoji="0" lang="en-IN" sz="1400" b="0" i="0" u="none" strike="noStrike" kern="1200" cap="none" spc="0" normalizeH="0" baseline="0" noProof="0" dirty="0">
              <a:ln>
                <a:noFill/>
              </a:ln>
              <a:solidFill>
                <a:prstClr val="black">
                  <a:lumMod val="85000"/>
                  <a:lumOff val="15000"/>
                </a:prstClr>
              </a:solidFill>
              <a:effectLst/>
              <a:uLnTx/>
              <a:uFillTx/>
              <a:latin typeface="Raleway"/>
              <a:ea typeface="+mn-ea"/>
              <a:cs typeface="+mn-cs"/>
            </a:endParaRPr>
          </a:p>
        </p:txBody>
      </p:sp>
      <p:sp>
        <p:nvSpPr>
          <p:cNvPr id="6" name="Rectangle: Rounded Corners 1">
            <a:extLst>
              <a:ext uri="{FF2B5EF4-FFF2-40B4-BE49-F238E27FC236}">
                <a16:creationId xmlns="" xmlns:a16="http://schemas.microsoft.com/office/drawing/2014/main" id="{F331D653-9456-4EAB-82F2-7435A2C3D104}"/>
              </a:ext>
            </a:extLst>
          </p:cNvPr>
          <p:cNvSpPr/>
          <p:nvPr/>
        </p:nvSpPr>
        <p:spPr>
          <a:xfrm>
            <a:off x="881775" y="3702939"/>
            <a:ext cx="7419744" cy="615600"/>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prstClr val="black">
                    <a:lumMod val="85000"/>
                    <a:lumOff val="15000"/>
                  </a:prstClr>
                </a:solidFill>
                <a:latin typeface="Raleway"/>
              </a:rPr>
              <a:t>Supply your own disk drives and transfer data with the Azure Import/Export service. You can also use disk drives supplied by </a:t>
            </a:r>
            <a:r>
              <a:rPr lang="en-US" sz="1400" dirty="0" smtClean="0">
                <a:solidFill>
                  <a:prstClr val="black">
                    <a:lumMod val="85000"/>
                    <a:lumOff val="15000"/>
                  </a:prstClr>
                </a:solidFill>
                <a:latin typeface="Raleway"/>
              </a:rPr>
              <a:t>Microsoft</a:t>
            </a:r>
            <a:endParaRPr lang="en-IN" sz="1400" dirty="0">
              <a:solidFill>
                <a:prstClr val="black">
                  <a:lumMod val="85000"/>
                  <a:lumOff val="15000"/>
                </a:prstClr>
              </a:solidFill>
              <a:latin typeface="Raleway"/>
            </a:endParaRPr>
          </a:p>
        </p:txBody>
      </p:sp>
      <p:pic>
        <p:nvPicPr>
          <p:cNvPr id="7" name="Picture 6">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10633" y="10633"/>
            <a:ext cx="9144000" cy="5143500"/>
          </a:xfrm>
          <a:prstGeom prst="rect">
            <a:avLst/>
          </a:prstGeom>
        </p:spPr>
      </p:pic>
    </p:spTree>
    <p:extLst>
      <p:ext uri="{BB962C8B-B14F-4D97-AF65-F5344CB8AC3E}">
        <p14:creationId xmlns:p14="http://schemas.microsoft.com/office/powerpoint/2010/main" val="181634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6"/>
                                        </p:tgtEl>
                                      </p:cBhvr>
                                    </p:animEffect>
                                    <p:animScale>
                                      <p:cBhvr>
                                        <p:cTn id="2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874643" y="2002383"/>
            <a:ext cx="7782340" cy="1138733"/>
          </a:xfrm>
        </p:spPr>
        <p:txBody>
          <a:bodyPr anchor="ctr"/>
          <a:lstStyle/>
          <a:p>
            <a:pPr algn="ctr"/>
            <a:r>
              <a:rPr lang="en-IN" dirty="0" smtClean="0"/>
              <a:t>Azure Import/Export Use Cases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2276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Azure </a:t>
            </a:r>
            <a:r>
              <a:rPr lang="en-US" sz="2400" b="1" dirty="0" smtClean="0">
                <a:solidFill>
                  <a:srgbClr val="604878"/>
                </a:solidFill>
              </a:rPr>
              <a:t>Import/Export </a:t>
            </a:r>
            <a:r>
              <a:rPr lang="en-US" sz="2400" b="1" dirty="0">
                <a:solidFill>
                  <a:srgbClr val="604878"/>
                </a:solidFill>
              </a:rPr>
              <a:t>Use Cases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Move large amounts of data to Azure quickly and cost </a:t>
            </a:r>
            <a:r>
              <a:rPr lang="en-US" sz="1200" dirty="0" smtClean="0">
                <a:solidFill>
                  <a:prstClr val="black">
                    <a:lumMod val="85000"/>
                    <a:lumOff val="15000"/>
                  </a:prstClr>
                </a:solidFill>
                <a:latin typeface="Raleway"/>
              </a:rPr>
              <a:t>effectively</a:t>
            </a:r>
            <a:endParaRPr lang="en-US" sz="1200" dirty="0">
              <a:solidFill>
                <a:prstClr val="black">
                  <a:lumMod val="85000"/>
                  <a:lumOff val="15000"/>
                </a:prstClr>
              </a:solidFill>
              <a:latin typeface="Raleway"/>
            </a:endParaRPr>
          </a:p>
        </p:txBody>
      </p:sp>
      <p:sp>
        <p:nvSpPr>
          <p:cNvPr id="20" name="Rectangle 19"/>
          <p:cNvSpPr/>
          <p:nvPr/>
        </p:nvSpPr>
        <p:spPr>
          <a:xfrm>
            <a:off x="236306" y="309820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Backup</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Content distribution</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migration to the cloud</a:t>
            </a:r>
          </a:p>
        </p:txBody>
      </p:sp>
      <p:sp>
        <p:nvSpPr>
          <p:cNvPr id="9" name="Rectangle 8"/>
          <p:cNvSpPr/>
          <p:nvPr/>
        </p:nvSpPr>
        <p:spPr>
          <a:xfrm>
            <a:off x="236306" y="3926802"/>
            <a:ext cx="2363056" cy="67809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recovery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14936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0"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Azure </a:t>
            </a:r>
            <a:r>
              <a:rPr lang="en-US" sz="2400" b="1" dirty="0" smtClean="0">
                <a:solidFill>
                  <a:srgbClr val="604878"/>
                </a:solidFill>
              </a:rPr>
              <a:t>Import/Export </a:t>
            </a:r>
            <a:r>
              <a:rPr lang="en-US" sz="2400" b="1" dirty="0">
                <a:solidFill>
                  <a:srgbClr val="604878"/>
                </a:solidFill>
              </a:rPr>
              <a:t>Use Cases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Quickly send data to your customer </a:t>
            </a:r>
            <a:r>
              <a:rPr lang="en-US" sz="1200" dirty="0" smtClean="0">
                <a:solidFill>
                  <a:prstClr val="black">
                    <a:lumMod val="85000"/>
                    <a:lumOff val="15000"/>
                  </a:prstClr>
                </a:solidFill>
                <a:latin typeface="Raleway"/>
              </a:rPr>
              <a:t>sites</a:t>
            </a:r>
            <a:endParaRPr lang="en-US" sz="1200" dirty="0">
              <a:solidFill>
                <a:prstClr val="black">
                  <a:lumMod val="85000"/>
                  <a:lumOff val="15000"/>
                </a:prstClr>
              </a:solidFill>
              <a:latin typeface="Raleway"/>
            </a:endParaRPr>
          </a:p>
        </p:txBody>
      </p:sp>
      <p:sp>
        <p:nvSpPr>
          <p:cNvPr id="20" name="Rectangle 19"/>
          <p:cNvSpPr/>
          <p:nvPr/>
        </p:nvSpPr>
        <p:spPr>
          <a:xfrm>
            <a:off x="236306" y="309820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Backup</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Content distribution</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migration to the cloud</a:t>
            </a:r>
          </a:p>
        </p:txBody>
      </p:sp>
      <p:sp>
        <p:nvSpPr>
          <p:cNvPr id="9" name="Rectangle 8"/>
          <p:cNvSpPr/>
          <p:nvPr/>
        </p:nvSpPr>
        <p:spPr>
          <a:xfrm>
            <a:off x="236306" y="3926802"/>
            <a:ext cx="2363056" cy="67809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recovery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180751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71"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Azure </a:t>
            </a:r>
            <a:r>
              <a:rPr lang="en-US" sz="2400" b="1" dirty="0" smtClean="0">
                <a:solidFill>
                  <a:srgbClr val="604878"/>
                </a:solidFill>
              </a:rPr>
              <a:t>Import/Export </a:t>
            </a:r>
            <a:r>
              <a:rPr lang="en-US" sz="2400" b="1" dirty="0">
                <a:solidFill>
                  <a:srgbClr val="604878"/>
                </a:solidFill>
              </a:rPr>
              <a:t>Use Cases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Take backups of your on-premises data to store in Azure </a:t>
            </a:r>
            <a:r>
              <a:rPr lang="en-US" sz="1200" dirty="0" smtClean="0">
                <a:solidFill>
                  <a:prstClr val="black">
                    <a:lumMod val="85000"/>
                    <a:lumOff val="15000"/>
                  </a:prstClr>
                </a:solidFill>
                <a:latin typeface="Raleway"/>
              </a:rPr>
              <a:t>Storage</a:t>
            </a:r>
            <a:endParaRPr lang="en-US" sz="1200" dirty="0">
              <a:solidFill>
                <a:prstClr val="black">
                  <a:lumMod val="85000"/>
                  <a:lumOff val="15000"/>
                </a:prstClr>
              </a:solidFill>
              <a:latin typeface="Raleway"/>
            </a:endParaRPr>
          </a:p>
        </p:txBody>
      </p:sp>
      <p:sp>
        <p:nvSpPr>
          <p:cNvPr id="20" name="Rectangle 19"/>
          <p:cNvSpPr/>
          <p:nvPr/>
        </p:nvSpPr>
        <p:spPr>
          <a:xfrm>
            <a:off x="236306" y="3098209"/>
            <a:ext cx="2363056" cy="676800"/>
          </a:xfrm>
          <a:prstGeom prst="rect">
            <a:avLst/>
          </a:prstGeom>
          <a:solidFill>
            <a:schemeClr val="bg1">
              <a:lumMod val="85000"/>
            </a:schemeClr>
          </a:solidFill>
          <a:ln>
            <a:noFill/>
          </a:ln>
          <a:effectLst>
            <a:glow rad="101600">
              <a:schemeClr val="accent3">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Backup</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Content distribution</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migration to the cloud</a:t>
            </a:r>
          </a:p>
        </p:txBody>
      </p:sp>
      <p:sp>
        <p:nvSpPr>
          <p:cNvPr id="9" name="Rectangle 8"/>
          <p:cNvSpPr/>
          <p:nvPr/>
        </p:nvSpPr>
        <p:spPr>
          <a:xfrm>
            <a:off x="236306" y="3926802"/>
            <a:ext cx="2363056" cy="67809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recovery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3955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323469"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2400" b="1" dirty="0">
                <a:solidFill>
                  <a:srgbClr val="604878"/>
                </a:solidFill>
              </a:rPr>
              <a:t>Azure </a:t>
            </a:r>
            <a:r>
              <a:rPr lang="en-US" sz="2400" b="1" dirty="0" smtClean="0">
                <a:solidFill>
                  <a:srgbClr val="604878"/>
                </a:solidFill>
              </a:rPr>
              <a:t>Import/Export </a:t>
            </a:r>
            <a:r>
              <a:rPr lang="en-US" sz="2400" b="1" dirty="0">
                <a:solidFill>
                  <a:srgbClr val="604878"/>
                </a:solidFill>
              </a:rPr>
              <a:t>Use Cases</a:t>
            </a:r>
          </a:p>
        </p:txBody>
      </p:sp>
      <p:cxnSp>
        <p:nvCxnSpPr>
          <p:cNvPr id="3" name="Straight Connector 2"/>
          <p:cNvCxnSpPr/>
          <p:nvPr/>
        </p:nvCxnSpPr>
        <p:spPr>
          <a:xfrm>
            <a:off x="2825393" y="755150"/>
            <a:ext cx="0" cy="43244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Rounded Corners 1">
            <a:extLst>
              <a:ext uri="{FF2B5EF4-FFF2-40B4-BE49-F238E27FC236}">
                <a16:creationId xmlns="" xmlns:a16="http://schemas.microsoft.com/office/drawing/2014/main" id="{F331D653-9456-4EAB-82F2-7435A2C3D104}"/>
              </a:ext>
            </a:extLst>
          </p:cNvPr>
          <p:cNvSpPr/>
          <p:nvPr/>
        </p:nvSpPr>
        <p:spPr>
          <a:xfrm>
            <a:off x="4111381" y="1568381"/>
            <a:ext cx="4066848" cy="429182"/>
          </a:xfrm>
          <a:prstGeom prst="roundRect">
            <a:avLst>
              <a:gd name="adj" fmla="val 0"/>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85000"/>
                    <a:lumOff val="15000"/>
                  </a:prstClr>
                </a:solidFill>
                <a:latin typeface="Raleway"/>
              </a:rPr>
              <a:t>Recover large </a:t>
            </a:r>
            <a:r>
              <a:rPr lang="en-US" sz="1200" dirty="0" smtClean="0">
                <a:solidFill>
                  <a:prstClr val="black">
                    <a:lumMod val="85000"/>
                    <a:lumOff val="15000"/>
                  </a:prstClr>
                </a:solidFill>
                <a:latin typeface="Raleway"/>
              </a:rPr>
              <a:t>amounts </a:t>
            </a:r>
            <a:r>
              <a:rPr lang="en-US" sz="1200" dirty="0">
                <a:solidFill>
                  <a:prstClr val="black">
                    <a:lumMod val="85000"/>
                    <a:lumOff val="15000"/>
                  </a:prstClr>
                </a:solidFill>
                <a:latin typeface="Raleway"/>
              </a:rPr>
              <a:t>of data stored in storage and have it delivered to your on-premises </a:t>
            </a:r>
            <a:r>
              <a:rPr lang="en-US" sz="1200" dirty="0" smtClean="0">
                <a:solidFill>
                  <a:prstClr val="black">
                    <a:lumMod val="85000"/>
                    <a:lumOff val="15000"/>
                  </a:prstClr>
                </a:solidFill>
                <a:latin typeface="Raleway"/>
              </a:rPr>
              <a:t>location</a:t>
            </a:r>
            <a:endParaRPr lang="en-US" sz="1200" dirty="0">
              <a:solidFill>
                <a:prstClr val="black">
                  <a:lumMod val="85000"/>
                  <a:lumOff val="15000"/>
                </a:prstClr>
              </a:solidFill>
              <a:latin typeface="Raleway"/>
            </a:endParaRPr>
          </a:p>
        </p:txBody>
      </p:sp>
      <p:sp>
        <p:nvSpPr>
          <p:cNvPr id="20" name="Rectangle 19"/>
          <p:cNvSpPr/>
          <p:nvPr/>
        </p:nvSpPr>
        <p:spPr>
          <a:xfrm>
            <a:off x="236306" y="3098209"/>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Backup</a:t>
            </a:r>
          </a:p>
        </p:txBody>
      </p:sp>
      <p:sp>
        <p:nvSpPr>
          <p:cNvPr id="21" name="Rectangle 20"/>
          <p:cNvSpPr/>
          <p:nvPr/>
        </p:nvSpPr>
        <p:spPr>
          <a:xfrm>
            <a:off x="236306" y="2269616"/>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Content distribution</a:t>
            </a:r>
          </a:p>
        </p:txBody>
      </p:sp>
      <p:sp>
        <p:nvSpPr>
          <p:cNvPr id="22" name="Rectangle 21"/>
          <p:cNvSpPr/>
          <p:nvPr/>
        </p:nvSpPr>
        <p:spPr>
          <a:xfrm>
            <a:off x="236306" y="1441023"/>
            <a:ext cx="2363056" cy="6768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migration to the cloud</a:t>
            </a:r>
          </a:p>
        </p:txBody>
      </p:sp>
      <p:sp>
        <p:nvSpPr>
          <p:cNvPr id="9" name="Rectangle 8"/>
          <p:cNvSpPr/>
          <p:nvPr/>
        </p:nvSpPr>
        <p:spPr>
          <a:xfrm>
            <a:off x="236306" y="3926802"/>
            <a:ext cx="2363056" cy="678095"/>
          </a:xfrm>
          <a:prstGeom prst="rect">
            <a:avLst/>
          </a:prstGeom>
          <a:solidFill>
            <a:schemeClr val="bg1">
              <a:lumMod val="85000"/>
            </a:schemeClr>
          </a:solidFill>
          <a:ln>
            <a:no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black">
                    <a:lumMod val="85000"/>
                    <a:lumOff val="15000"/>
                  </a:prstClr>
                </a:solidFill>
                <a:latin typeface="Raleway"/>
              </a:rPr>
              <a:t>Data recovery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05" y="2536609"/>
            <a:ext cx="1800000" cy="1800000"/>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10633" y="10633"/>
            <a:ext cx="9144000" cy="5143500"/>
          </a:xfrm>
          <a:prstGeom prst="rect">
            <a:avLst/>
          </a:prstGeom>
        </p:spPr>
      </p:pic>
    </p:spTree>
    <p:extLst>
      <p:ext uri="{BB962C8B-B14F-4D97-AF65-F5344CB8AC3E}">
        <p14:creationId xmlns:p14="http://schemas.microsoft.com/office/powerpoint/2010/main" val="97952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seño personalizado">
  <a:themeElements>
    <a:clrScheme name="Custom 12">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29550</TotalTime>
  <Words>3594</Words>
  <Application>Microsoft Office PowerPoint</Application>
  <PresentationFormat>On-screen Show (16:9)</PresentationFormat>
  <Paragraphs>554</Paragraphs>
  <Slides>126</Slides>
  <Notes>59</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126</vt:i4>
      </vt:variant>
    </vt:vector>
  </HeadingPairs>
  <TitlesOfParts>
    <vt:vector size="147" baseType="lpstr">
      <vt:lpstr>Arial</vt:lpstr>
      <vt:lpstr>Calibri</vt:lpstr>
      <vt:lpstr>Calibri Light</vt:lpstr>
      <vt:lpstr>FontAwesome</vt:lpstr>
      <vt:lpstr>Lato</vt:lpstr>
      <vt:lpstr>Lato Regular</vt:lpstr>
      <vt:lpstr>Noto Sans</vt:lpstr>
      <vt:lpstr>Open Sans</vt:lpstr>
      <vt:lpstr>Raleway</vt:lpstr>
      <vt:lpstr>Raleway Black</vt:lpstr>
      <vt:lpstr>Raleway Light</vt:lpstr>
      <vt:lpstr>Times New Roman</vt:lpstr>
      <vt:lpstr>Wingdings</vt:lpstr>
      <vt:lpstr>Diseño personalizado</vt:lpstr>
      <vt:lpstr>1_Diseño personalizado</vt:lpstr>
      <vt:lpstr>2_Diseño personalizado</vt:lpstr>
      <vt:lpstr>3_Diseño personalizado</vt:lpstr>
      <vt:lpstr>4_Diseño personalizado</vt:lpstr>
      <vt:lpstr>5_Diseño personalizado</vt:lpstr>
      <vt:lpstr>6_Diseño personalizado</vt:lpstr>
      <vt:lpstr>7_Diseño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Intellipaat-Team</cp:lastModifiedBy>
  <cp:revision>1473</cp:revision>
  <dcterms:created xsi:type="dcterms:W3CDTF">2016-05-27T21:17:44Z</dcterms:created>
  <dcterms:modified xsi:type="dcterms:W3CDTF">2019-09-13T13:00:10Z</dcterms:modified>
</cp:coreProperties>
</file>